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0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4BC6BE-4DCB-8443-8DC5-B33FDFA2BA22}" type="doc">
      <dgm:prSet loTypeId="urn:microsoft.com/office/officeart/2005/8/layout/default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3EF84B3-C5DB-F14F-B180-914E4A063E0F}">
      <dgm:prSet phldrT="[Text]"/>
      <dgm:spPr/>
      <dgm:t>
        <a:bodyPr/>
        <a:lstStyle/>
        <a:p>
          <a:r>
            <a:rPr lang="en-TW"/>
            <a:t>People (e.g. editors, reviewers) is busy (read: inherently lazy)</a:t>
          </a:r>
          <a:endParaRPr lang="en-US"/>
        </a:p>
      </dgm:t>
    </dgm:pt>
    <dgm:pt modelId="{59F8E56A-033E-1845-98F8-7375F69D23F6}" type="parTrans" cxnId="{A7762FEB-2E50-4347-94E7-F715C33E9E18}">
      <dgm:prSet/>
      <dgm:spPr/>
      <dgm:t>
        <a:bodyPr/>
        <a:lstStyle/>
        <a:p>
          <a:endParaRPr lang="en-US"/>
        </a:p>
      </dgm:t>
    </dgm:pt>
    <dgm:pt modelId="{D60EBCBA-A6CE-6D4F-A071-ECC269BA6751}" type="sibTrans" cxnId="{A7762FEB-2E50-4347-94E7-F715C33E9E18}">
      <dgm:prSet/>
      <dgm:spPr/>
      <dgm:t>
        <a:bodyPr/>
        <a:lstStyle/>
        <a:p>
          <a:endParaRPr lang="en-US"/>
        </a:p>
      </dgm:t>
    </dgm:pt>
    <dgm:pt modelId="{9298E196-6201-D044-BCAD-1FABFAA4012A}">
      <dgm:prSet/>
      <dgm:spPr/>
      <dgm:t>
        <a:bodyPr/>
        <a:lstStyle/>
        <a:p>
          <a:r>
            <a:rPr lang="en-TW" dirty="0"/>
            <a:t>More effective for some kind of information</a:t>
          </a:r>
        </a:p>
      </dgm:t>
    </dgm:pt>
    <dgm:pt modelId="{C5DCB2C6-9FCE-D44A-A09C-C51EFC994C8F}" type="parTrans" cxnId="{0C094E98-0C40-E34B-939E-3DC5F48C15B8}">
      <dgm:prSet/>
      <dgm:spPr/>
      <dgm:t>
        <a:bodyPr/>
        <a:lstStyle/>
        <a:p>
          <a:endParaRPr lang="en-US"/>
        </a:p>
      </dgm:t>
    </dgm:pt>
    <dgm:pt modelId="{8E4F2B25-1CAF-2247-996A-A3749071C485}" type="sibTrans" cxnId="{0C094E98-0C40-E34B-939E-3DC5F48C15B8}">
      <dgm:prSet/>
      <dgm:spPr/>
      <dgm:t>
        <a:bodyPr/>
        <a:lstStyle/>
        <a:p>
          <a:endParaRPr lang="en-US"/>
        </a:p>
      </dgm:t>
    </dgm:pt>
    <dgm:pt modelId="{FE473E0C-0C39-F340-8ABA-F3954C2AABA7}">
      <dgm:prSet/>
      <dgm:spPr/>
      <dgm:t>
        <a:bodyPr/>
        <a:lstStyle/>
        <a:p>
          <a:r>
            <a:rPr lang="en-TW"/>
            <a:t>Word efficient</a:t>
          </a:r>
          <a:endParaRPr lang="en-TW" dirty="0"/>
        </a:p>
      </dgm:t>
    </dgm:pt>
    <dgm:pt modelId="{51C7D913-2081-E440-8997-D53F09AC975F}" type="parTrans" cxnId="{75C93157-3498-8542-9BF5-C9851773E1B6}">
      <dgm:prSet/>
      <dgm:spPr/>
      <dgm:t>
        <a:bodyPr/>
        <a:lstStyle/>
        <a:p>
          <a:endParaRPr lang="en-US"/>
        </a:p>
      </dgm:t>
    </dgm:pt>
    <dgm:pt modelId="{0E29975F-0EF0-6444-A454-9340BB754345}" type="sibTrans" cxnId="{75C93157-3498-8542-9BF5-C9851773E1B6}">
      <dgm:prSet/>
      <dgm:spPr/>
      <dgm:t>
        <a:bodyPr/>
        <a:lstStyle/>
        <a:p>
          <a:endParaRPr lang="en-US"/>
        </a:p>
      </dgm:t>
    </dgm:pt>
    <dgm:pt modelId="{526F89F0-73A8-BE41-8430-3364856E648C}">
      <dgm:prSet/>
      <dgm:spPr/>
      <dgm:t>
        <a:bodyPr/>
        <a:lstStyle/>
        <a:p>
          <a:r>
            <a:rPr lang="en-TW" dirty="0"/>
            <a:t>Visually appealing (a subliminal message that you’re pro)</a:t>
          </a:r>
        </a:p>
      </dgm:t>
    </dgm:pt>
    <dgm:pt modelId="{18B745D2-47B6-6845-9F58-6C4297DB650F}" type="parTrans" cxnId="{D1F8F2F8-7F26-054B-8A72-FA9934307ED1}">
      <dgm:prSet/>
      <dgm:spPr/>
      <dgm:t>
        <a:bodyPr/>
        <a:lstStyle/>
        <a:p>
          <a:endParaRPr lang="en-US"/>
        </a:p>
      </dgm:t>
    </dgm:pt>
    <dgm:pt modelId="{F543CC4B-F502-2345-834B-F1D8F9CEA2DC}" type="sibTrans" cxnId="{D1F8F2F8-7F26-054B-8A72-FA9934307ED1}">
      <dgm:prSet/>
      <dgm:spPr/>
      <dgm:t>
        <a:bodyPr/>
        <a:lstStyle/>
        <a:p>
          <a:endParaRPr lang="en-US"/>
        </a:p>
      </dgm:t>
    </dgm:pt>
    <dgm:pt modelId="{927687C2-FEC7-2D43-87D9-D26FE941233F}" type="pres">
      <dgm:prSet presAssocID="{E14BC6BE-4DCB-8443-8DC5-B33FDFA2BA22}" presName="diagram" presStyleCnt="0">
        <dgm:presLayoutVars>
          <dgm:dir/>
          <dgm:resizeHandles val="exact"/>
        </dgm:presLayoutVars>
      </dgm:prSet>
      <dgm:spPr/>
    </dgm:pt>
    <dgm:pt modelId="{F30F7EED-62C8-2448-9974-1748E5085C7A}" type="pres">
      <dgm:prSet presAssocID="{A3EF84B3-C5DB-F14F-B180-914E4A063E0F}" presName="node" presStyleLbl="node1" presStyleIdx="0" presStyleCnt="4" custScaleX="128754">
        <dgm:presLayoutVars>
          <dgm:bulletEnabled val="1"/>
        </dgm:presLayoutVars>
      </dgm:prSet>
      <dgm:spPr>
        <a:prstGeom prst="roundRect">
          <a:avLst/>
        </a:prstGeom>
      </dgm:spPr>
    </dgm:pt>
    <dgm:pt modelId="{B599411A-E2C1-A44C-991B-B3034FBBB124}" type="pres">
      <dgm:prSet presAssocID="{D60EBCBA-A6CE-6D4F-A071-ECC269BA6751}" presName="sibTrans" presStyleCnt="0"/>
      <dgm:spPr/>
    </dgm:pt>
    <dgm:pt modelId="{2F729AEB-330B-E248-87DB-3A15D98C38B0}" type="pres">
      <dgm:prSet presAssocID="{9298E196-6201-D044-BCAD-1FABFAA4012A}" presName="node" presStyleLbl="node1" presStyleIdx="1" presStyleCnt="4" custScaleX="114896">
        <dgm:presLayoutVars>
          <dgm:bulletEnabled val="1"/>
        </dgm:presLayoutVars>
      </dgm:prSet>
      <dgm:spPr>
        <a:prstGeom prst="roundRect">
          <a:avLst/>
        </a:prstGeom>
      </dgm:spPr>
    </dgm:pt>
    <dgm:pt modelId="{39CC710B-7F1A-4847-8672-69B4B56663DB}" type="pres">
      <dgm:prSet presAssocID="{8E4F2B25-1CAF-2247-996A-A3749071C485}" presName="sibTrans" presStyleCnt="0"/>
      <dgm:spPr/>
    </dgm:pt>
    <dgm:pt modelId="{C078614C-EFF3-3C49-905B-842B105A1416}" type="pres">
      <dgm:prSet presAssocID="{FE473E0C-0C39-F340-8ABA-F3954C2AABA7}" presName="node" presStyleLbl="node1" presStyleIdx="2" presStyleCnt="4" custScaleX="63889">
        <dgm:presLayoutVars>
          <dgm:bulletEnabled val="1"/>
        </dgm:presLayoutVars>
      </dgm:prSet>
      <dgm:spPr>
        <a:prstGeom prst="roundRect">
          <a:avLst/>
        </a:prstGeom>
      </dgm:spPr>
    </dgm:pt>
    <dgm:pt modelId="{0A347CA8-7F4B-1A46-A093-7778F58F8C43}" type="pres">
      <dgm:prSet presAssocID="{0E29975F-0EF0-6444-A454-9340BB754345}" presName="sibTrans" presStyleCnt="0"/>
      <dgm:spPr/>
    </dgm:pt>
    <dgm:pt modelId="{94316D48-3F2E-6F43-832B-19EA200BF29C}" type="pres">
      <dgm:prSet presAssocID="{526F89F0-73A8-BE41-8430-3364856E648C}" presName="node" presStyleLbl="node1" presStyleIdx="3" presStyleCnt="4" custScaleX="11541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4E926F07-CCEB-654A-AFB0-277EE7FFD645}" type="presOf" srcId="{A3EF84B3-C5DB-F14F-B180-914E4A063E0F}" destId="{F30F7EED-62C8-2448-9974-1748E5085C7A}" srcOrd="0" destOrd="0" presId="urn:microsoft.com/office/officeart/2005/8/layout/default"/>
    <dgm:cxn modelId="{75C93157-3498-8542-9BF5-C9851773E1B6}" srcId="{E14BC6BE-4DCB-8443-8DC5-B33FDFA2BA22}" destId="{FE473E0C-0C39-F340-8ABA-F3954C2AABA7}" srcOrd="2" destOrd="0" parTransId="{51C7D913-2081-E440-8997-D53F09AC975F}" sibTransId="{0E29975F-0EF0-6444-A454-9340BB754345}"/>
    <dgm:cxn modelId="{052F865A-78E0-C647-ADB8-25FE542C76ED}" type="presOf" srcId="{9298E196-6201-D044-BCAD-1FABFAA4012A}" destId="{2F729AEB-330B-E248-87DB-3A15D98C38B0}" srcOrd="0" destOrd="0" presId="urn:microsoft.com/office/officeart/2005/8/layout/default"/>
    <dgm:cxn modelId="{0C094E98-0C40-E34B-939E-3DC5F48C15B8}" srcId="{E14BC6BE-4DCB-8443-8DC5-B33FDFA2BA22}" destId="{9298E196-6201-D044-BCAD-1FABFAA4012A}" srcOrd="1" destOrd="0" parTransId="{C5DCB2C6-9FCE-D44A-A09C-C51EFC994C8F}" sibTransId="{8E4F2B25-1CAF-2247-996A-A3749071C485}"/>
    <dgm:cxn modelId="{6BCCD29E-A2B4-644B-8411-B456009C7CE3}" type="presOf" srcId="{526F89F0-73A8-BE41-8430-3364856E648C}" destId="{94316D48-3F2E-6F43-832B-19EA200BF29C}" srcOrd="0" destOrd="0" presId="urn:microsoft.com/office/officeart/2005/8/layout/default"/>
    <dgm:cxn modelId="{54F08FB1-7F2B-1C4B-B248-DE9671C887F9}" type="presOf" srcId="{E14BC6BE-4DCB-8443-8DC5-B33FDFA2BA22}" destId="{927687C2-FEC7-2D43-87D9-D26FE941233F}" srcOrd="0" destOrd="0" presId="urn:microsoft.com/office/officeart/2005/8/layout/default"/>
    <dgm:cxn modelId="{B834D1BB-CA5E-F643-BF43-9A7156F65CA6}" type="presOf" srcId="{FE473E0C-0C39-F340-8ABA-F3954C2AABA7}" destId="{C078614C-EFF3-3C49-905B-842B105A1416}" srcOrd="0" destOrd="0" presId="urn:microsoft.com/office/officeart/2005/8/layout/default"/>
    <dgm:cxn modelId="{A7762FEB-2E50-4347-94E7-F715C33E9E18}" srcId="{E14BC6BE-4DCB-8443-8DC5-B33FDFA2BA22}" destId="{A3EF84B3-C5DB-F14F-B180-914E4A063E0F}" srcOrd="0" destOrd="0" parTransId="{59F8E56A-033E-1845-98F8-7375F69D23F6}" sibTransId="{D60EBCBA-A6CE-6D4F-A071-ECC269BA6751}"/>
    <dgm:cxn modelId="{D1F8F2F8-7F26-054B-8A72-FA9934307ED1}" srcId="{E14BC6BE-4DCB-8443-8DC5-B33FDFA2BA22}" destId="{526F89F0-73A8-BE41-8430-3364856E648C}" srcOrd="3" destOrd="0" parTransId="{18B745D2-47B6-6845-9F58-6C4297DB650F}" sibTransId="{F543CC4B-F502-2345-834B-F1D8F9CEA2DC}"/>
    <dgm:cxn modelId="{6ABBF406-119E-D54F-8183-4DCA8C5605F8}" type="presParOf" srcId="{927687C2-FEC7-2D43-87D9-D26FE941233F}" destId="{F30F7EED-62C8-2448-9974-1748E5085C7A}" srcOrd="0" destOrd="0" presId="urn:microsoft.com/office/officeart/2005/8/layout/default"/>
    <dgm:cxn modelId="{FEE824F5-38C2-6244-A42F-4D152A75DED0}" type="presParOf" srcId="{927687C2-FEC7-2D43-87D9-D26FE941233F}" destId="{B599411A-E2C1-A44C-991B-B3034FBBB124}" srcOrd="1" destOrd="0" presId="urn:microsoft.com/office/officeart/2005/8/layout/default"/>
    <dgm:cxn modelId="{82C518CD-5205-3F49-A19F-92CC12A2CCAB}" type="presParOf" srcId="{927687C2-FEC7-2D43-87D9-D26FE941233F}" destId="{2F729AEB-330B-E248-87DB-3A15D98C38B0}" srcOrd="2" destOrd="0" presId="urn:microsoft.com/office/officeart/2005/8/layout/default"/>
    <dgm:cxn modelId="{4359C63A-75E9-FE4D-A3A3-F49EFE412B6E}" type="presParOf" srcId="{927687C2-FEC7-2D43-87D9-D26FE941233F}" destId="{39CC710B-7F1A-4847-8672-69B4B56663DB}" srcOrd="3" destOrd="0" presId="urn:microsoft.com/office/officeart/2005/8/layout/default"/>
    <dgm:cxn modelId="{976D53FB-7F7D-DC4D-9496-CE3C4EC2A3F0}" type="presParOf" srcId="{927687C2-FEC7-2D43-87D9-D26FE941233F}" destId="{C078614C-EFF3-3C49-905B-842B105A1416}" srcOrd="4" destOrd="0" presId="urn:microsoft.com/office/officeart/2005/8/layout/default"/>
    <dgm:cxn modelId="{A5D3FCBB-3970-2A47-9629-74E85D2E4A54}" type="presParOf" srcId="{927687C2-FEC7-2D43-87D9-D26FE941233F}" destId="{0A347CA8-7F4B-1A46-A093-7778F58F8C43}" srcOrd="5" destOrd="0" presId="urn:microsoft.com/office/officeart/2005/8/layout/default"/>
    <dgm:cxn modelId="{7EB1B353-A2E1-2644-B9B7-140891558250}" type="presParOf" srcId="{927687C2-FEC7-2D43-87D9-D26FE941233F}" destId="{94316D48-3F2E-6F43-832B-19EA200BF29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3AA77B-98DF-4AAD-92D2-C02521ADEF6B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8F00E0E-FF59-49D8-9C83-2CF6F42C280B}">
      <dgm:prSet phldrT="[Text]" custT="1"/>
      <dgm:spPr/>
      <dgm:t>
        <a:bodyPr/>
        <a:lstStyle/>
        <a:p>
          <a:r>
            <a:rPr lang="en-US" sz="2400" b="0" i="0" dirty="0"/>
            <a:t>Our own exploratory data analysis</a:t>
          </a:r>
          <a:endParaRPr lang="en-US" sz="2400" dirty="0"/>
        </a:p>
      </dgm:t>
    </dgm:pt>
    <dgm:pt modelId="{DA0E7696-B217-4EEC-AD50-E09C5D919904}" type="parTrans" cxnId="{FEA99253-039D-4539-A40B-F318D637EA83}">
      <dgm:prSet/>
      <dgm:spPr/>
      <dgm:t>
        <a:bodyPr/>
        <a:lstStyle/>
        <a:p>
          <a:endParaRPr lang="en-US"/>
        </a:p>
      </dgm:t>
    </dgm:pt>
    <dgm:pt modelId="{737AC754-321E-48F5-88F4-E4FE8CB5B6F7}" type="sibTrans" cxnId="{FEA99253-039D-4539-A40B-F318D637EA83}">
      <dgm:prSet/>
      <dgm:spPr/>
      <dgm:t>
        <a:bodyPr/>
        <a:lstStyle/>
        <a:p>
          <a:endParaRPr lang="en-US"/>
        </a:p>
      </dgm:t>
    </dgm:pt>
    <dgm:pt modelId="{4967197A-B1DA-4C00-AE18-76F4F0BBCAC1}">
      <dgm:prSet phldrT="[Text]" custT="1"/>
      <dgm:spPr/>
      <dgm:t>
        <a:bodyPr/>
        <a:lstStyle/>
        <a:p>
          <a:r>
            <a:rPr lang="en-US" sz="2400" b="0" i="0" dirty="0"/>
            <a:t>To convey a message to experts</a:t>
          </a:r>
          <a:endParaRPr lang="en-US" sz="2400" dirty="0"/>
        </a:p>
      </dgm:t>
    </dgm:pt>
    <dgm:pt modelId="{F818BF71-A0A2-413E-B8CE-F317D5D129AB}" type="parTrans" cxnId="{C82645FD-37B6-4BC7-A4BE-C6D2BC8AAFB0}">
      <dgm:prSet/>
      <dgm:spPr/>
      <dgm:t>
        <a:bodyPr/>
        <a:lstStyle/>
        <a:p>
          <a:endParaRPr lang="en-US"/>
        </a:p>
      </dgm:t>
    </dgm:pt>
    <dgm:pt modelId="{F1983A5A-18B0-4F57-B0C9-507CCE53B2F4}" type="sibTrans" cxnId="{C82645FD-37B6-4BC7-A4BE-C6D2BC8AAFB0}">
      <dgm:prSet/>
      <dgm:spPr/>
      <dgm:t>
        <a:bodyPr/>
        <a:lstStyle/>
        <a:p>
          <a:endParaRPr lang="en-US"/>
        </a:p>
      </dgm:t>
    </dgm:pt>
    <dgm:pt modelId="{DD8CA732-B28E-4721-929C-EAB3646E2E9D}">
      <dgm:prSet phldrT="[Text]" custT="1"/>
      <dgm:spPr/>
      <dgm:t>
        <a:bodyPr/>
        <a:lstStyle/>
        <a:p>
          <a:r>
            <a:rPr lang="en-US" sz="2400" b="0" i="0" dirty="0"/>
            <a:t>To help tell a story to a general audience</a:t>
          </a:r>
          <a:endParaRPr lang="en-US" sz="2400" dirty="0"/>
        </a:p>
      </dgm:t>
    </dgm:pt>
    <dgm:pt modelId="{9B7E7175-2067-45FF-B981-FE3301BC479F}" type="parTrans" cxnId="{1B7CBB23-0E05-49C2-99A7-7C2ED7B0905F}">
      <dgm:prSet/>
      <dgm:spPr/>
      <dgm:t>
        <a:bodyPr/>
        <a:lstStyle/>
        <a:p>
          <a:endParaRPr lang="en-US"/>
        </a:p>
      </dgm:t>
    </dgm:pt>
    <dgm:pt modelId="{24D97941-FE33-4E09-9E5E-DF2CC371F513}" type="sibTrans" cxnId="{1B7CBB23-0E05-49C2-99A7-7C2ED7B0905F}">
      <dgm:prSet/>
      <dgm:spPr/>
      <dgm:t>
        <a:bodyPr/>
        <a:lstStyle/>
        <a:p>
          <a:endParaRPr lang="en-US"/>
        </a:p>
      </dgm:t>
    </dgm:pt>
    <dgm:pt modelId="{05284971-1D13-49CF-9C63-627EAD268129}" type="pres">
      <dgm:prSet presAssocID="{6D3AA77B-98DF-4AAD-92D2-C02521ADEF6B}" presName="diagram" presStyleCnt="0">
        <dgm:presLayoutVars>
          <dgm:dir/>
          <dgm:resizeHandles val="exact"/>
        </dgm:presLayoutVars>
      </dgm:prSet>
      <dgm:spPr/>
    </dgm:pt>
    <dgm:pt modelId="{00256708-41C1-41AA-BF53-FFD3DA51E24F}" type="pres">
      <dgm:prSet presAssocID="{68F00E0E-FF59-49D8-9C83-2CF6F42C280B}" presName="node" presStyleLbl="node1" presStyleIdx="0" presStyleCnt="3">
        <dgm:presLayoutVars>
          <dgm:bulletEnabled val="1"/>
        </dgm:presLayoutVars>
      </dgm:prSet>
      <dgm:spPr>
        <a:prstGeom prst="ellipse">
          <a:avLst/>
        </a:prstGeom>
      </dgm:spPr>
    </dgm:pt>
    <dgm:pt modelId="{03B786D6-B277-43CE-8614-45217C1DC4C7}" type="pres">
      <dgm:prSet presAssocID="{737AC754-321E-48F5-88F4-E4FE8CB5B6F7}" presName="sibTrans" presStyleCnt="0"/>
      <dgm:spPr/>
    </dgm:pt>
    <dgm:pt modelId="{88F14D23-F629-49D8-B9ED-0EEFA70CDDB6}" type="pres">
      <dgm:prSet presAssocID="{4967197A-B1DA-4C00-AE18-76F4F0BBCAC1}" presName="node" presStyleLbl="node1" presStyleIdx="1" presStyleCnt="3">
        <dgm:presLayoutVars>
          <dgm:bulletEnabled val="1"/>
        </dgm:presLayoutVars>
      </dgm:prSet>
      <dgm:spPr>
        <a:prstGeom prst="ellipse">
          <a:avLst/>
        </a:prstGeom>
      </dgm:spPr>
    </dgm:pt>
    <dgm:pt modelId="{3CE3A04B-4AC9-46B4-BC52-570E0BAC78EA}" type="pres">
      <dgm:prSet presAssocID="{F1983A5A-18B0-4F57-B0C9-507CCE53B2F4}" presName="sibTrans" presStyleCnt="0"/>
      <dgm:spPr/>
    </dgm:pt>
    <dgm:pt modelId="{6B30F20F-6CD2-4D32-8B41-1BE82979F72A}" type="pres">
      <dgm:prSet presAssocID="{DD8CA732-B28E-4721-929C-EAB3646E2E9D}" presName="node" presStyleLbl="node1" presStyleIdx="2" presStyleCnt="3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1B7CBB23-0E05-49C2-99A7-7C2ED7B0905F}" srcId="{6D3AA77B-98DF-4AAD-92D2-C02521ADEF6B}" destId="{DD8CA732-B28E-4721-929C-EAB3646E2E9D}" srcOrd="2" destOrd="0" parTransId="{9B7E7175-2067-45FF-B981-FE3301BC479F}" sibTransId="{24D97941-FE33-4E09-9E5E-DF2CC371F513}"/>
    <dgm:cxn modelId="{FEA99253-039D-4539-A40B-F318D637EA83}" srcId="{6D3AA77B-98DF-4AAD-92D2-C02521ADEF6B}" destId="{68F00E0E-FF59-49D8-9C83-2CF6F42C280B}" srcOrd="0" destOrd="0" parTransId="{DA0E7696-B217-4EEC-AD50-E09C5D919904}" sibTransId="{737AC754-321E-48F5-88F4-E4FE8CB5B6F7}"/>
    <dgm:cxn modelId="{AF4E527E-19DC-4D8F-BE0D-E02E4C531B60}" type="presOf" srcId="{6D3AA77B-98DF-4AAD-92D2-C02521ADEF6B}" destId="{05284971-1D13-49CF-9C63-627EAD268129}" srcOrd="0" destOrd="0" presId="urn:microsoft.com/office/officeart/2005/8/layout/default"/>
    <dgm:cxn modelId="{0303B4B6-3B24-491C-8B2A-1E40F9D60E9E}" type="presOf" srcId="{4967197A-B1DA-4C00-AE18-76F4F0BBCAC1}" destId="{88F14D23-F629-49D8-B9ED-0EEFA70CDDB6}" srcOrd="0" destOrd="0" presId="urn:microsoft.com/office/officeart/2005/8/layout/default"/>
    <dgm:cxn modelId="{1EA52ED0-2B6A-44B0-97A1-8A58E92AFB4A}" type="presOf" srcId="{68F00E0E-FF59-49D8-9C83-2CF6F42C280B}" destId="{00256708-41C1-41AA-BF53-FFD3DA51E24F}" srcOrd="0" destOrd="0" presId="urn:microsoft.com/office/officeart/2005/8/layout/default"/>
    <dgm:cxn modelId="{AA409AF4-46E6-48C7-9E5B-D90749A2B7CF}" type="presOf" srcId="{DD8CA732-B28E-4721-929C-EAB3646E2E9D}" destId="{6B30F20F-6CD2-4D32-8B41-1BE82979F72A}" srcOrd="0" destOrd="0" presId="urn:microsoft.com/office/officeart/2005/8/layout/default"/>
    <dgm:cxn modelId="{C82645FD-37B6-4BC7-A4BE-C6D2BC8AAFB0}" srcId="{6D3AA77B-98DF-4AAD-92D2-C02521ADEF6B}" destId="{4967197A-B1DA-4C00-AE18-76F4F0BBCAC1}" srcOrd="1" destOrd="0" parTransId="{F818BF71-A0A2-413E-B8CE-F317D5D129AB}" sibTransId="{F1983A5A-18B0-4F57-B0C9-507CCE53B2F4}"/>
    <dgm:cxn modelId="{32107F53-4F9D-4574-855D-D228A89B6F5C}" type="presParOf" srcId="{05284971-1D13-49CF-9C63-627EAD268129}" destId="{00256708-41C1-41AA-BF53-FFD3DA51E24F}" srcOrd="0" destOrd="0" presId="urn:microsoft.com/office/officeart/2005/8/layout/default"/>
    <dgm:cxn modelId="{E07F2B69-1822-4C4C-A4E2-60D3684B8DBC}" type="presParOf" srcId="{05284971-1D13-49CF-9C63-627EAD268129}" destId="{03B786D6-B277-43CE-8614-45217C1DC4C7}" srcOrd="1" destOrd="0" presId="urn:microsoft.com/office/officeart/2005/8/layout/default"/>
    <dgm:cxn modelId="{E1ECC000-F1C4-4162-A0A7-1071E1178C2A}" type="presParOf" srcId="{05284971-1D13-49CF-9C63-627EAD268129}" destId="{88F14D23-F629-49D8-B9ED-0EEFA70CDDB6}" srcOrd="2" destOrd="0" presId="urn:microsoft.com/office/officeart/2005/8/layout/default"/>
    <dgm:cxn modelId="{5653D8FF-CC23-44B3-970E-0847B6D9A3CF}" type="presParOf" srcId="{05284971-1D13-49CF-9C63-627EAD268129}" destId="{3CE3A04B-4AC9-46B4-BC52-570E0BAC78EA}" srcOrd="3" destOrd="0" presId="urn:microsoft.com/office/officeart/2005/8/layout/default"/>
    <dgm:cxn modelId="{1FAE961D-2399-40C1-8E74-D016CED15E57}" type="presParOf" srcId="{05284971-1D13-49CF-9C63-627EAD268129}" destId="{6B30F20F-6CD2-4D32-8B41-1BE82979F72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5A90FC-59D0-461B-9EC7-A1BDEA6E3CF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A2E6F1-419F-4FFD-8D58-4E1F6B586614}">
      <dgm:prSet phldrT="[Text]"/>
      <dgm:spPr/>
      <dgm:t>
        <a:bodyPr/>
        <a:lstStyle/>
        <a:p>
          <a:r>
            <a:rPr lang="en-US"/>
            <a:t>Careless formatting attracts more criticism (not limited to figure)</a:t>
          </a:r>
        </a:p>
      </dgm:t>
    </dgm:pt>
    <dgm:pt modelId="{67E8A620-2045-4B8D-960D-9C2ACEE4CCB5}" type="parTrans" cxnId="{278F80C2-94E3-47C6-A105-CB9D5106A0C2}">
      <dgm:prSet/>
      <dgm:spPr/>
      <dgm:t>
        <a:bodyPr/>
        <a:lstStyle/>
        <a:p>
          <a:endParaRPr lang="en-US"/>
        </a:p>
      </dgm:t>
    </dgm:pt>
    <dgm:pt modelId="{355EA97A-C3EC-4C26-9B3C-3FFDC1BBE976}" type="sibTrans" cxnId="{278F80C2-94E3-47C6-A105-CB9D5106A0C2}">
      <dgm:prSet/>
      <dgm:spPr/>
      <dgm:t>
        <a:bodyPr/>
        <a:lstStyle/>
        <a:p>
          <a:endParaRPr lang="en-US"/>
        </a:p>
      </dgm:t>
    </dgm:pt>
    <dgm:pt modelId="{E6F781C1-DBE0-46B0-A75A-938CBEC454A3}">
      <dgm:prSet/>
      <dgm:spPr/>
      <dgm:t>
        <a:bodyPr/>
        <a:lstStyle/>
        <a:p>
          <a:r>
            <a:rPr lang="en-US"/>
            <a:t>The simplest thing someone can do without an in-depth knowledge</a:t>
          </a:r>
          <a:endParaRPr lang="en-US" dirty="0"/>
        </a:p>
      </dgm:t>
    </dgm:pt>
    <dgm:pt modelId="{202E3C2A-FCB5-4CAF-BCA3-576685D0C302}" type="parTrans" cxnId="{D5CF8FC4-BA03-4588-A5CD-041D5C178282}">
      <dgm:prSet/>
      <dgm:spPr/>
      <dgm:t>
        <a:bodyPr/>
        <a:lstStyle/>
        <a:p>
          <a:endParaRPr lang="en-US"/>
        </a:p>
      </dgm:t>
    </dgm:pt>
    <dgm:pt modelId="{E2D19FEB-4454-4E91-B79C-9E800C0B3DE1}" type="sibTrans" cxnId="{D5CF8FC4-BA03-4588-A5CD-041D5C178282}">
      <dgm:prSet/>
      <dgm:spPr/>
      <dgm:t>
        <a:bodyPr/>
        <a:lstStyle/>
        <a:p>
          <a:endParaRPr lang="en-US"/>
        </a:p>
      </dgm:t>
    </dgm:pt>
    <dgm:pt modelId="{7FDB57DC-0EC1-474E-ABC2-8D775325B038}">
      <dgm:prSet/>
      <dgm:spPr/>
      <dgm:t>
        <a:bodyPr/>
        <a:lstStyle/>
        <a:p>
          <a:r>
            <a:rPr lang="en-US" dirty="0"/>
            <a:t>While it may be a tricky-tech thing to some extent, you only need to learn it once.</a:t>
          </a:r>
        </a:p>
      </dgm:t>
    </dgm:pt>
    <dgm:pt modelId="{9F0D86C4-DDB0-4615-8E70-51B5747294B6}" type="parTrans" cxnId="{557BDC12-C28B-4D1C-A30A-ABDF132988DB}">
      <dgm:prSet/>
      <dgm:spPr/>
      <dgm:t>
        <a:bodyPr/>
        <a:lstStyle/>
        <a:p>
          <a:endParaRPr lang="en-US"/>
        </a:p>
      </dgm:t>
    </dgm:pt>
    <dgm:pt modelId="{F5955FAA-4C07-4C1A-ACC8-7CBD4B69F4B1}" type="sibTrans" cxnId="{557BDC12-C28B-4D1C-A30A-ABDF132988DB}">
      <dgm:prSet/>
      <dgm:spPr/>
      <dgm:t>
        <a:bodyPr/>
        <a:lstStyle/>
        <a:p>
          <a:endParaRPr lang="en-US"/>
        </a:p>
      </dgm:t>
    </dgm:pt>
    <dgm:pt modelId="{923ACF05-7293-4D45-9133-27FAF60DD565}" type="pres">
      <dgm:prSet presAssocID="{DE5A90FC-59D0-461B-9EC7-A1BDEA6E3CF4}" presName="diagram" presStyleCnt="0">
        <dgm:presLayoutVars>
          <dgm:dir/>
          <dgm:resizeHandles val="exact"/>
        </dgm:presLayoutVars>
      </dgm:prSet>
      <dgm:spPr/>
    </dgm:pt>
    <dgm:pt modelId="{EAAA0E7D-4C86-45BC-B357-32681486C15F}" type="pres">
      <dgm:prSet presAssocID="{51A2E6F1-419F-4FFD-8D58-4E1F6B586614}" presName="node" presStyleLbl="node1" presStyleIdx="0" presStyleCnt="3">
        <dgm:presLayoutVars>
          <dgm:bulletEnabled val="1"/>
        </dgm:presLayoutVars>
      </dgm:prSet>
      <dgm:spPr>
        <a:prstGeom prst="round1Rect">
          <a:avLst/>
        </a:prstGeom>
      </dgm:spPr>
    </dgm:pt>
    <dgm:pt modelId="{E9CEF729-97AA-4014-9041-E1333BCB7255}" type="pres">
      <dgm:prSet presAssocID="{355EA97A-C3EC-4C26-9B3C-3FFDC1BBE976}" presName="sibTrans" presStyleCnt="0"/>
      <dgm:spPr/>
    </dgm:pt>
    <dgm:pt modelId="{28CBA71A-4CD8-49D0-8590-4076A30EF339}" type="pres">
      <dgm:prSet presAssocID="{E6F781C1-DBE0-46B0-A75A-938CBEC454A3}" presName="node" presStyleLbl="node1" presStyleIdx="1" presStyleCnt="3">
        <dgm:presLayoutVars>
          <dgm:bulletEnabled val="1"/>
        </dgm:presLayoutVars>
      </dgm:prSet>
      <dgm:spPr>
        <a:prstGeom prst="round1Rect">
          <a:avLst/>
        </a:prstGeom>
      </dgm:spPr>
    </dgm:pt>
    <dgm:pt modelId="{CC8498E8-DB50-4EF3-AE96-0AD2DCF6DAC5}" type="pres">
      <dgm:prSet presAssocID="{E2D19FEB-4454-4E91-B79C-9E800C0B3DE1}" presName="sibTrans" presStyleCnt="0"/>
      <dgm:spPr/>
    </dgm:pt>
    <dgm:pt modelId="{8CA16993-BBA0-47FF-A5E7-8D8D4D903969}" type="pres">
      <dgm:prSet presAssocID="{7FDB57DC-0EC1-474E-ABC2-8D775325B038}" presName="node" presStyleLbl="node1" presStyleIdx="2" presStyleCnt="3">
        <dgm:presLayoutVars>
          <dgm:bulletEnabled val="1"/>
        </dgm:presLayoutVars>
      </dgm:prSet>
      <dgm:spPr>
        <a:prstGeom prst="round1Rect">
          <a:avLst/>
        </a:prstGeom>
      </dgm:spPr>
    </dgm:pt>
  </dgm:ptLst>
  <dgm:cxnLst>
    <dgm:cxn modelId="{557BDC12-C28B-4D1C-A30A-ABDF132988DB}" srcId="{DE5A90FC-59D0-461B-9EC7-A1BDEA6E3CF4}" destId="{7FDB57DC-0EC1-474E-ABC2-8D775325B038}" srcOrd="2" destOrd="0" parTransId="{9F0D86C4-DDB0-4615-8E70-51B5747294B6}" sibTransId="{F5955FAA-4C07-4C1A-ACC8-7CBD4B69F4B1}"/>
    <dgm:cxn modelId="{D11D0630-0BC1-481C-90B1-3BDEAC78B75C}" type="presOf" srcId="{7FDB57DC-0EC1-474E-ABC2-8D775325B038}" destId="{8CA16993-BBA0-47FF-A5E7-8D8D4D903969}" srcOrd="0" destOrd="0" presId="urn:microsoft.com/office/officeart/2005/8/layout/default"/>
    <dgm:cxn modelId="{8DB72844-CFA3-46C7-9DE3-8424C1B7BC51}" type="presOf" srcId="{E6F781C1-DBE0-46B0-A75A-938CBEC454A3}" destId="{28CBA71A-4CD8-49D0-8590-4076A30EF339}" srcOrd="0" destOrd="0" presId="urn:microsoft.com/office/officeart/2005/8/layout/default"/>
    <dgm:cxn modelId="{0939CC99-78A6-4AD9-9CE4-B05CADBBCF86}" type="presOf" srcId="{51A2E6F1-419F-4FFD-8D58-4E1F6B586614}" destId="{EAAA0E7D-4C86-45BC-B357-32681486C15F}" srcOrd="0" destOrd="0" presId="urn:microsoft.com/office/officeart/2005/8/layout/default"/>
    <dgm:cxn modelId="{A792D6B7-FE2F-4A14-A3E6-5324AB3DE50C}" type="presOf" srcId="{DE5A90FC-59D0-461B-9EC7-A1BDEA6E3CF4}" destId="{923ACF05-7293-4D45-9133-27FAF60DD565}" srcOrd="0" destOrd="0" presId="urn:microsoft.com/office/officeart/2005/8/layout/default"/>
    <dgm:cxn modelId="{278F80C2-94E3-47C6-A105-CB9D5106A0C2}" srcId="{DE5A90FC-59D0-461B-9EC7-A1BDEA6E3CF4}" destId="{51A2E6F1-419F-4FFD-8D58-4E1F6B586614}" srcOrd="0" destOrd="0" parTransId="{67E8A620-2045-4B8D-960D-9C2ACEE4CCB5}" sibTransId="{355EA97A-C3EC-4C26-9B3C-3FFDC1BBE976}"/>
    <dgm:cxn modelId="{D5CF8FC4-BA03-4588-A5CD-041D5C178282}" srcId="{DE5A90FC-59D0-461B-9EC7-A1BDEA6E3CF4}" destId="{E6F781C1-DBE0-46B0-A75A-938CBEC454A3}" srcOrd="1" destOrd="0" parTransId="{202E3C2A-FCB5-4CAF-BCA3-576685D0C302}" sibTransId="{E2D19FEB-4454-4E91-B79C-9E800C0B3DE1}"/>
    <dgm:cxn modelId="{72D224F7-24E2-4C4D-9915-428AF79AED8C}" type="presParOf" srcId="{923ACF05-7293-4D45-9133-27FAF60DD565}" destId="{EAAA0E7D-4C86-45BC-B357-32681486C15F}" srcOrd="0" destOrd="0" presId="urn:microsoft.com/office/officeart/2005/8/layout/default"/>
    <dgm:cxn modelId="{A795E828-7FA2-4B83-91D6-FAB8F1CC8D77}" type="presParOf" srcId="{923ACF05-7293-4D45-9133-27FAF60DD565}" destId="{E9CEF729-97AA-4014-9041-E1333BCB7255}" srcOrd="1" destOrd="0" presId="urn:microsoft.com/office/officeart/2005/8/layout/default"/>
    <dgm:cxn modelId="{5CBDF608-685C-4ECC-A354-4C9F94CAB992}" type="presParOf" srcId="{923ACF05-7293-4D45-9133-27FAF60DD565}" destId="{28CBA71A-4CD8-49D0-8590-4076A30EF339}" srcOrd="2" destOrd="0" presId="urn:microsoft.com/office/officeart/2005/8/layout/default"/>
    <dgm:cxn modelId="{60E2D573-6833-4DB5-86F1-17ADDABC8F54}" type="presParOf" srcId="{923ACF05-7293-4D45-9133-27FAF60DD565}" destId="{CC8498E8-DB50-4EF3-AE96-0AD2DCF6DAC5}" srcOrd="3" destOrd="0" presId="urn:microsoft.com/office/officeart/2005/8/layout/default"/>
    <dgm:cxn modelId="{907B99EA-C4C4-46DC-8FFF-C56A9FDABA4A}" type="presParOf" srcId="{923ACF05-7293-4D45-9133-27FAF60DD565}" destId="{8CA16993-BBA0-47FF-A5E7-8D8D4D90396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F7EED-62C8-2448-9974-1748E5085C7A}">
      <dsp:nvSpPr>
        <dsp:cNvPr id="0" name=""/>
        <dsp:cNvSpPr/>
      </dsp:nvSpPr>
      <dsp:spPr>
        <a:xfrm>
          <a:off x="1018540" y="2975"/>
          <a:ext cx="4303737" cy="20055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TW" sz="3200" kern="1200"/>
            <a:t>People (e.g. editors, reviewers) is busy (read: inherently lazy)</a:t>
          </a:r>
          <a:endParaRPr lang="en-US" sz="3200" kern="1200"/>
        </a:p>
      </dsp:txBody>
      <dsp:txXfrm>
        <a:off x="1116444" y="100879"/>
        <a:ext cx="4107929" cy="1809755"/>
      </dsp:txXfrm>
    </dsp:sp>
    <dsp:sp modelId="{2F729AEB-330B-E248-87DB-3A15D98C38B0}">
      <dsp:nvSpPr>
        <dsp:cNvPr id="0" name=""/>
        <dsp:cNvSpPr/>
      </dsp:nvSpPr>
      <dsp:spPr>
        <a:xfrm>
          <a:off x="5656539" y="2975"/>
          <a:ext cx="3840519" cy="2005563"/>
        </a:xfrm>
        <a:prstGeom prst="roundRect">
          <a:avLst/>
        </a:prstGeom>
        <a:solidFill>
          <a:schemeClr val="accent4">
            <a:hueOff val="-1525761"/>
            <a:satOff val="-2617"/>
            <a:lumOff val="-18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TW" sz="3200" kern="1200" dirty="0"/>
            <a:t>More effective for some kind of information</a:t>
          </a:r>
        </a:p>
      </dsp:txBody>
      <dsp:txXfrm>
        <a:off x="5754443" y="100879"/>
        <a:ext cx="3644711" cy="1809755"/>
      </dsp:txXfrm>
    </dsp:sp>
    <dsp:sp modelId="{C078614C-EFF3-3C49-905B-842B105A1416}">
      <dsp:nvSpPr>
        <dsp:cNvPr id="0" name=""/>
        <dsp:cNvSpPr/>
      </dsp:nvSpPr>
      <dsp:spPr>
        <a:xfrm>
          <a:off x="2093990" y="2342799"/>
          <a:ext cx="2135557" cy="2005563"/>
        </a:xfrm>
        <a:prstGeom prst="roundRect">
          <a:avLst/>
        </a:prstGeom>
        <a:solidFill>
          <a:schemeClr val="accent4">
            <a:hueOff val="-3051521"/>
            <a:satOff val="-5234"/>
            <a:lumOff val="-37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TW" sz="3200" kern="1200"/>
            <a:t>Word efficient</a:t>
          </a:r>
          <a:endParaRPr lang="en-TW" sz="3200" kern="1200" dirty="0"/>
        </a:p>
      </dsp:txBody>
      <dsp:txXfrm>
        <a:off x="2191894" y="2440703"/>
        <a:ext cx="1939749" cy="1809755"/>
      </dsp:txXfrm>
    </dsp:sp>
    <dsp:sp modelId="{94316D48-3F2E-6F43-832B-19EA200BF29C}">
      <dsp:nvSpPr>
        <dsp:cNvPr id="0" name=""/>
        <dsp:cNvSpPr/>
      </dsp:nvSpPr>
      <dsp:spPr>
        <a:xfrm>
          <a:off x="4563808" y="2342799"/>
          <a:ext cx="3857801" cy="2005563"/>
        </a:xfrm>
        <a:prstGeom prst="roundRect">
          <a:avLst/>
        </a:prstGeom>
        <a:solidFill>
          <a:schemeClr val="accent4">
            <a:hueOff val="-4577281"/>
            <a:satOff val="-7851"/>
            <a:lumOff val="-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TW" sz="3200" kern="1200" dirty="0"/>
            <a:t>Visually appealing (a subliminal message that you’re pro)</a:t>
          </a:r>
        </a:p>
      </dsp:txBody>
      <dsp:txXfrm>
        <a:off x="4661712" y="2440703"/>
        <a:ext cx="3661993" cy="18097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56708-41C1-41AA-BF53-FFD3DA51E24F}">
      <dsp:nvSpPr>
        <dsp:cNvPr id="0" name=""/>
        <dsp:cNvSpPr/>
      </dsp:nvSpPr>
      <dsp:spPr>
        <a:xfrm>
          <a:off x="295751" y="1410"/>
          <a:ext cx="3101280" cy="186076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Our own exploratory data analysis</a:t>
          </a:r>
          <a:endParaRPr lang="en-US" sz="2400" kern="1200" dirty="0"/>
        </a:p>
      </dsp:txBody>
      <dsp:txXfrm>
        <a:off x="749923" y="273913"/>
        <a:ext cx="2192936" cy="1315762"/>
      </dsp:txXfrm>
    </dsp:sp>
    <dsp:sp modelId="{88F14D23-F629-49D8-B9ED-0EEFA70CDDB6}">
      <dsp:nvSpPr>
        <dsp:cNvPr id="0" name=""/>
        <dsp:cNvSpPr/>
      </dsp:nvSpPr>
      <dsp:spPr>
        <a:xfrm>
          <a:off x="3707159" y="1410"/>
          <a:ext cx="3101280" cy="1860768"/>
        </a:xfrm>
        <a:prstGeom prst="ellipse">
          <a:avLst/>
        </a:prstGeom>
        <a:solidFill>
          <a:schemeClr val="accent4">
            <a:hueOff val="-2288641"/>
            <a:satOff val="-3925"/>
            <a:lumOff val="-2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To convey a message to experts</a:t>
          </a:r>
          <a:endParaRPr lang="en-US" sz="2400" kern="1200" dirty="0"/>
        </a:p>
      </dsp:txBody>
      <dsp:txXfrm>
        <a:off x="4161331" y="273913"/>
        <a:ext cx="2192936" cy="1315762"/>
      </dsp:txXfrm>
    </dsp:sp>
    <dsp:sp modelId="{6B30F20F-6CD2-4D32-8B41-1BE82979F72A}">
      <dsp:nvSpPr>
        <dsp:cNvPr id="0" name=""/>
        <dsp:cNvSpPr/>
      </dsp:nvSpPr>
      <dsp:spPr>
        <a:xfrm>
          <a:off x="7118568" y="1410"/>
          <a:ext cx="3101280" cy="1860768"/>
        </a:xfrm>
        <a:prstGeom prst="ellipse">
          <a:avLst/>
        </a:prstGeom>
        <a:solidFill>
          <a:schemeClr val="accent4">
            <a:hueOff val="-4577281"/>
            <a:satOff val="-7851"/>
            <a:lumOff val="-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To help tell a story to a general audience</a:t>
          </a:r>
          <a:endParaRPr lang="en-US" sz="2400" kern="1200" dirty="0"/>
        </a:p>
      </dsp:txBody>
      <dsp:txXfrm>
        <a:off x="7572740" y="273913"/>
        <a:ext cx="2192936" cy="13157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A0E7D-4C86-45BC-B357-32681486C15F}">
      <dsp:nvSpPr>
        <dsp:cNvPr id="0" name=""/>
        <dsp:cNvSpPr/>
      </dsp:nvSpPr>
      <dsp:spPr>
        <a:xfrm>
          <a:off x="0" y="752186"/>
          <a:ext cx="3286125" cy="1971675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Careless formatting attracts more criticism (not limited to figure)</a:t>
          </a:r>
        </a:p>
      </dsp:txBody>
      <dsp:txXfrm>
        <a:off x="0" y="752186"/>
        <a:ext cx="3189876" cy="1971675"/>
      </dsp:txXfrm>
    </dsp:sp>
    <dsp:sp modelId="{28CBA71A-4CD8-49D0-8590-4076A30EF339}">
      <dsp:nvSpPr>
        <dsp:cNvPr id="0" name=""/>
        <dsp:cNvSpPr/>
      </dsp:nvSpPr>
      <dsp:spPr>
        <a:xfrm>
          <a:off x="3614737" y="752186"/>
          <a:ext cx="3286125" cy="1971675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simplest thing someone can do without an in-depth knowledge</a:t>
          </a:r>
          <a:endParaRPr lang="en-US" sz="2600" kern="1200" dirty="0"/>
        </a:p>
      </dsp:txBody>
      <dsp:txXfrm>
        <a:off x="3614737" y="752186"/>
        <a:ext cx="3189876" cy="1971675"/>
      </dsp:txXfrm>
    </dsp:sp>
    <dsp:sp modelId="{8CA16993-BBA0-47FF-A5E7-8D8D4D903969}">
      <dsp:nvSpPr>
        <dsp:cNvPr id="0" name=""/>
        <dsp:cNvSpPr/>
      </dsp:nvSpPr>
      <dsp:spPr>
        <a:xfrm>
          <a:off x="7229475" y="752186"/>
          <a:ext cx="3286125" cy="197167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While it may be a tricky-tech thing to some extent, you only need to learn it once.</a:t>
          </a:r>
        </a:p>
      </dsp:txBody>
      <dsp:txXfrm>
        <a:off x="7229475" y="752186"/>
        <a:ext cx="3189876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18CAD-590C-4514-9A40-1F9CAE5AADBD}" type="datetimeFigureOut">
              <a:rPr lang="en-US" smtClean="0"/>
              <a:t>8/13/22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9D791-08CC-44A6-B533-34B47AFA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7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9D791-08CC-44A6-B533-34B47AFA18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27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B128-44AB-AEF3-8390-0B6DAF6C7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2AE7D-CC7E-27FB-1A40-34E438AFB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7AA9F-13F8-694E-9B04-3222021D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AEF6-6EC1-40DB-8C32-50F3E8BE0C44}" type="datetime1">
              <a:rPr lang="en-US" smtClean="0"/>
              <a:t>8/13/22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6FB79-AB43-D67F-FFEB-30042AC4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1B5C8-02A9-8CA0-C51A-5A5F247E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8290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DB1B-513F-5F9F-606A-AF61B541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DD5D2-A813-2426-380C-2F10DECE1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BF2F-C289-9EBD-19F8-FD651F204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0BC07-C666-43B1-A223-E7F840C25A52}" type="datetime1">
              <a:rPr lang="en-US" smtClean="0"/>
              <a:t>8/13/22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C47FA-CD5C-9F80-04CE-05BFE584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EB6BA-558A-AEF1-6B20-8E6F8CCF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3876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B11753-AB6E-08C4-9B22-76E7A5DEF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DAB73-92A4-9D10-CBB9-DF821CD95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8E4B0-28DD-E3D0-7F3D-B4E8168A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6FCD9-9796-4688-A36B-17C093AC0F75}" type="datetime1">
              <a:rPr lang="en-US" smtClean="0"/>
              <a:t>8/13/22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772F1-BFAE-9BE0-81BF-F162E281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D324F-C700-0B22-1153-2F7EB5F3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1432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F4C9-F358-254C-2489-0307CB9E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7689-725B-E59C-FC52-A717D942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0BE34-A118-1A77-7F42-88B50651B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EEA1-EBCE-4947-B927-8A2E55A6E8EE}" type="datetime1">
              <a:rPr lang="en-US" smtClean="0"/>
              <a:t>8/13/22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A3C39-26AE-5E7D-F114-EA744BA0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2873-EB20-B002-5259-A7B77C89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593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1346-1969-C5E7-BF80-0F597EC7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151CF-A1D3-50F2-BE5F-7834DB4A7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6524F-67E5-DF85-538F-10E2BAE6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9A36-F8CB-412F-9B4D-453F57D3F3AA}" type="datetime1">
              <a:rPr lang="en-US" smtClean="0"/>
              <a:t>8/13/22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A378E-2A99-64BE-404E-3AC534F4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6B39D-8998-E249-B4F6-4A1DEF8E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03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6BE7-DD55-828C-5D7A-6DB0E7C7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8D10A-DF2B-E462-9F7F-6F82DE49E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AC887-9AD9-E82C-5A30-997237D77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EAE3C-4179-2D8E-F7F3-C38A05DF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1B6FC-831A-4687-A6AD-F7FB206F76C0}" type="datetime1">
              <a:rPr lang="en-US" smtClean="0"/>
              <a:t>8/13/22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B2727-6ACD-4E6D-A99C-9D216D245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EB97E-8456-39BF-A98D-1B1FB3E4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3940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21FF-C4F7-96C8-4D38-A4196740A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ABA8E-8C5C-1E8E-010B-7CBB0D230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427FA-F414-3309-9471-3C5AF32CC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28939-B231-A5F4-7F7E-328946F71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ABB629-F0B6-D9FC-8D73-127AAC8D4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BE956-2353-1A1D-B238-07247066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CDE6-5360-48DA-BC5D-BC6AD609921B}" type="datetime1">
              <a:rPr lang="en-US" smtClean="0"/>
              <a:t>8/13/22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C1C61-0E0D-85B2-7585-6CD2B6D0F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2A958-9F13-8677-44CC-46DD7254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6103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95B29-6D08-96DC-D749-4D601D1F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1727A-3A2E-5751-303F-DBE0A42F7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C7BE-6DBA-4DB2-B295-E9AA3A6367C0}" type="datetime1">
              <a:rPr lang="en-US" smtClean="0"/>
              <a:t>8/13/22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2F09A-ED95-0416-8963-3340203A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9FAAF-F42D-F885-04DC-938EDCA8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3721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6CAAD-74B0-A22C-5C1A-98E733FC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8330-F310-451F-A3CE-8F7A19ED6E36}" type="datetime1">
              <a:rPr lang="en-US" smtClean="0"/>
              <a:t>8/13/22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24AB0-1B53-4693-2560-1DCA8AA3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B258B-5875-767D-B0B1-6071A5B1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4910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93BC-9B04-DC02-DC76-FB88893E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5A2D3-7D16-31BE-1826-7174561F8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B03F3-E8A3-7DEA-6A60-C3FF258D4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EC471-1716-8E4F-C91A-77497557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5B59-EA72-44C2-996A-AF7977164572}" type="datetime1">
              <a:rPr lang="en-US" smtClean="0"/>
              <a:t>8/13/22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BC4C9-5598-85F2-E0E1-2A966963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B579C-34EB-6131-AC6F-D0814282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1645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660C-B24D-CD08-8411-7810129F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8ABD9-FAAC-CB83-4502-CB415A6A6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D4B96-9A72-85EB-B0DE-305EFA7EE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43636-60D2-69AE-B9AF-E0C57CF8E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BC0-195C-4F99-AD4A-C3B039AB2CDB}" type="datetime1">
              <a:rPr lang="en-US" smtClean="0"/>
              <a:t>8/13/22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24A8D-5B58-9576-F757-5FDB75E7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841D2-E4D7-36C0-1DB0-63712518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461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58A6A-2D07-3E7B-BC91-4BFA29C8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33F78-2050-5D87-C90D-8911AE258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FA12E-9E70-224F-1EEC-37F0B5F04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7EB67-E6D5-4B90-B1FF-33EFE3DD3D43}" type="datetime1">
              <a:rPr lang="en-US" smtClean="0"/>
              <a:t>8/13/22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67282-FCB8-8253-A529-D0F2C34FC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228C7-F8A4-5F83-5411-02CCD1D7C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4687" y="6385378"/>
            <a:ext cx="725715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fld id="{E0614CCE-E48B-A847-8EE8-A0E0F47B21B3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9800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cookbook-r.com/Graphs/Colors_(ggplot2)/#a-colorblind-friendly-palette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elsevier.com/authors/policies-and-guidelines/artwork-and-media-instructions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afalab.github.io/dsbook/data-visualization-principles.html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afalab.github.io/dsbook/data-visualization-principles.html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3BE7-73E5-AA16-A4E2-86E74BBD44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TW" sz="7200" baseline="30000" dirty="0"/>
              <a:t>How to design a representative data visualization in research paper?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09290-3A2D-B932-24F4-D9DC3E93C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4543"/>
            <a:ext cx="9144000" cy="524794"/>
          </a:xfrm>
        </p:spPr>
        <p:txBody>
          <a:bodyPr>
            <a:normAutofit/>
          </a:bodyPr>
          <a:lstStyle/>
          <a:p>
            <a:r>
              <a:rPr lang="en-TW" dirty="0"/>
              <a:t>Herdiantri Sufriyana, MD, PhD</a:t>
            </a:r>
          </a:p>
          <a:p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820EB-B90D-D06D-AFD2-9A5EAD9C16A4}"/>
              </a:ext>
            </a:extLst>
          </p:cNvPr>
          <p:cNvSpPr txBox="1"/>
          <p:nvPr/>
        </p:nvSpPr>
        <p:spPr>
          <a:xfrm>
            <a:off x="912395" y="4713889"/>
            <a:ext cx="4553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dirty="0"/>
              <a:t>Graduate Institute of Biomedical Informatics</a:t>
            </a:r>
          </a:p>
          <a:p>
            <a:pPr algn="ctr"/>
            <a:r>
              <a:rPr lang="en-TW" dirty="0"/>
              <a:t>College of Medical Sciences and Technology</a:t>
            </a:r>
          </a:p>
          <a:p>
            <a:pPr algn="ctr"/>
            <a:r>
              <a:rPr lang="en-TW" dirty="0"/>
              <a:t>Taipei Medical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5B679-04A8-6AD8-AE43-AB9249632C53}"/>
              </a:ext>
            </a:extLst>
          </p:cNvPr>
          <p:cNvSpPr txBox="1"/>
          <p:nvPr/>
        </p:nvSpPr>
        <p:spPr>
          <a:xfrm>
            <a:off x="6725653" y="4713889"/>
            <a:ext cx="4120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dirty="0"/>
              <a:t>Department of Medical Physiology</a:t>
            </a:r>
          </a:p>
          <a:p>
            <a:pPr algn="ctr"/>
            <a:r>
              <a:rPr lang="en-TW" dirty="0"/>
              <a:t>Faculty of Medicine</a:t>
            </a:r>
          </a:p>
          <a:p>
            <a:pPr algn="ctr"/>
            <a:r>
              <a:rPr lang="en-TW" dirty="0"/>
              <a:t>Universitas Nahdlatul Ulama Surabaya</a:t>
            </a:r>
          </a:p>
        </p:txBody>
      </p:sp>
    </p:spTree>
    <p:extLst>
      <p:ext uri="{BB962C8B-B14F-4D97-AF65-F5344CB8AC3E}">
        <p14:creationId xmlns:p14="http://schemas.microsoft.com/office/powerpoint/2010/main" val="417576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38650" cy="1325563"/>
          </a:xfrm>
        </p:spPr>
        <p:txBody>
          <a:bodyPr/>
          <a:lstStyle/>
          <a:p>
            <a:r>
              <a:rPr lang="en-US" dirty="0"/>
              <a:t>#5 Show the data</a:t>
            </a:r>
          </a:p>
        </p:txBody>
      </p:sp>
      <p:pic>
        <p:nvPicPr>
          <p:cNvPr id="8194" name="Picture 2" descr="https://rafalab.github.io/dsbook/book_files/figure-html/show-data-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4039"/>
            <a:ext cx="44386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968500" y="1951039"/>
            <a:ext cx="622300" cy="6016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https://rafalab.github.io/dsbook/book_files/figure-html/show-data-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34" y="26819"/>
            <a:ext cx="5395979" cy="333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rafalab.github.io/dsbook/book_files/figure-html/show-points-with-jitter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35" y="3382526"/>
            <a:ext cx="5395979" cy="333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/>
          <p:cNvSpPr/>
          <p:nvPr/>
        </p:nvSpPr>
        <p:spPr>
          <a:xfrm rot="14351720">
            <a:off x="5248187" y="1204138"/>
            <a:ext cx="856343" cy="8953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923398">
            <a:off x="11032130" y="2753557"/>
            <a:ext cx="856343" cy="8953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37335" y="1802608"/>
            <a:ext cx="622300" cy="6016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10</a:t>
            </a:fld>
            <a:endParaRPr lang="en-TW"/>
          </a:p>
        </p:txBody>
      </p:sp>
      <p:sp>
        <p:nvSpPr>
          <p:cNvPr id="12" name="TextBox 11"/>
          <p:cNvSpPr txBox="1"/>
          <p:nvPr/>
        </p:nvSpPr>
        <p:spPr>
          <a:xfrm>
            <a:off x="2428875" y="6293602"/>
            <a:ext cx="150994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Bar plot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23908" y="1054788"/>
            <a:ext cx="966494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Point plot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23908" y="4435477"/>
            <a:ext cx="966494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Jitter plot</a:t>
            </a:r>
          </a:p>
        </p:txBody>
      </p:sp>
    </p:spTree>
    <p:extLst>
      <p:ext uri="{BB962C8B-B14F-4D97-AF65-F5344CB8AC3E}">
        <p14:creationId xmlns:p14="http://schemas.microsoft.com/office/powerpoint/2010/main" val="335922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Ease comparisons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11</a:t>
            </a:fld>
            <a:endParaRPr lang="en-TW"/>
          </a:p>
        </p:txBody>
      </p:sp>
      <p:pic>
        <p:nvPicPr>
          <p:cNvPr id="9220" name="Picture 4" descr="https://rafalab.github.io/dsbook/book_files/figure-html/common-axes-histograms-wrong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112" y="2415344"/>
            <a:ext cx="4881822" cy="30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rafalab.github.io/dsbook/book_files/figure-html/show-points-with-jitt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5344"/>
            <a:ext cx="4881822" cy="30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872060" y="1402319"/>
            <a:ext cx="2976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Summarize points and use common axes</a:t>
            </a:r>
          </a:p>
        </p:txBody>
      </p:sp>
      <p:sp>
        <p:nvSpPr>
          <p:cNvPr id="15" name="Down Arrow 14"/>
          <p:cNvSpPr/>
          <p:nvPr/>
        </p:nvSpPr>
        <p:spPr>
          <a:xfrm rot="16200000">
            <a:off x="5407844" y="3474169"/>
            <a:ext cx="856343" cy="8953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21650" y="5682604"/>
            <a:ext cx="171492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Jitter plot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33562" y="5682603"/>
            <a:ext cx="171492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341275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Ease comparisons (2)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12</a:t>
            </a:fld>
            <a:endParaRPr lang="en-TW"/>
          </a:p>
        </p:txBody>
      </p:sp>
      <p:pic>
        <p:nvPicPr>
          <p:cNvPr id="9220" name="Picture 4" descr="https://rafalab.github.io/dsbook/book_files/figure-html/common-axes-histograms-wrong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68782"/>
            <a:ext cx="5115273" cy="315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rafalab.github.io/dsbook/book_files/figure-html/common-axes-histograms-right-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43" y="2968782"/>
            <a:ext cx="5115273" cy="315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53473" y="1714115"/>
            <a:ext cx="62592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Align plots vertically to see horizontal changes and horizontally to see vertical changes</a:t>
            </a:r>
          </a:p>
        </p:txBody>
      </p:sp>
      <p:sp>
        <p:nvSpPr>
          <p:cNvPr id="9" name="Down Arrow 8"/>
          <p:cNvSpPr/>
          <p:nvPr/>
        </p:nvSpPr>
        <p:spPr>
          <a:xfrm rot="16200000">
            <a:off x="5667828" y="4099648"/>
            <a:ext cx="856343" cy="8953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38375" y="6144269"/>
            <a:ext cx="171492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Histogram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5018" y="6144268"/>
            <a:ext cx="171492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341817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Ease comparisons (3)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13</a:t>
            </a:fld>
            <a:endParaRPr lang="en-TW"/>
          </a:p>
        </p:txBody>
      </p:sp>
      <p:pic>
        <p:nvPicPr>
          <p:cNvPr id="9230" name="Picture 14" descr="https://rafalab.github.io/dsbook/book_files/figure-html/boxplot-with-points-with-jitter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4" y="2423091"/>
            <a:ext cx="4674334" cy="288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24330" y="1493273"/>
            <a:ext cx="38001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Summarization distribution and show the data</a:t>
            </a:r>
          </a:p>
        </p:txBody>
      </p:sp>
      <p:pic>
        <p:nvPicPr>
          <p:cNvPr id="12" name="Picture 6" descr="https://rafalab.github.io/dsbook/book_files/figure-html/show-points-with-jitt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5344"/>
            <a:ext cx="4881822" cy="30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421650" y="5691335"/>
            <a:ext cx="171492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Jitter plot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775" y="5691335"/>
            <a:ext cx="308268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Box plot + jitter plot</a:t>
            </a:r>
          </a:p>
        </p:txBody>
      </p:sp>
      <p:sp>
        <p:nvSpPr>
          <p:cNvPr id="9" name="Down Arrow 8"/>
          <p:cNvSpPr/>
          <p:nvPr/>
        </p:nvSpPr>
        <p:spPr>
          <a:xfrm rot="16200000">
            <a:off x="5409187" y="3417886"/>
            <a:ext cx="856343" cy="8953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398"/>
          </a:xfrm>
        </p:spPr>
        <p:txBody>
          <a:bodyPr/>
          <a:lstStyle/>
          <a:p>
            <a:r>
              <a:rPr lang="en-US" dirty="0"/>
              <a:t>#6 Ease comparisons (4)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14</a:t>
            </a:fld>
            <a:endParaRPr lang="en-TW"/>
          </a:p>
        </p:txBody>
      </p:sp>
      <p:pic>
        <p:nvPicPr>
          <p:cNvPr id="10242" name="Picture 2" descr="https://rafalab.github.io/dsbook/book_files/figure-html/show-the-data-comparison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83" y="2086813"/>
            <a:ext cx="7114465" cy="43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23402" y="1524564"/>
            <a:ext cx="171492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Bar plot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6082" y="1560439"/>
            <a:ext cx="171492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Histogram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08762" y="1191107"/>
            <a:ext cx="171492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Box plot + jitter plot</a:t>
            </a:r>
          </a:p>
        </p:txBody>
      </p:sp>
      <p:sp>
        <p:nvSpPr>
          <p:cNvPr id="4" name="Rectangle 3"/>
          <p:cNvSpPr/>
          <p:nvPr/>
        </p:nvSpPr>
        <p:spPr>
          <a:xfrm>
            <a:off x="2587752" y="1090524"/>
            <a:ext cx="1947672" cy="996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69764" y="1089864"/>
            <a:ext cx="4329684" cy="996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3220901"/>
            <a:ext cx="1207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Show number only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42567" y="3405566"/>
            <a:ext cx="172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Describe distribution</a:t>
            </a:r>
          </a:p>
        </p:txBody>
      </p:sp>
      <p:cxnSp>
        <p:nvCxnSpPr>
          <p:cNvPr id="12" name="Elbow Connector 11"/>
          <p:cNvCxnSpPr>
            <a:stCxn id="4" idx="1"/>
            <a:endCxn id="8" idx="0"/>
          </p:cNvCxnSpPr>
          <p:nvPr/>
        </p:nvCxnSpPr>
        <p:spPr>
          <a:xfrm rot="10800000" flipV="1">
            <a:off x="1441922" y="1588669"/>
            <a:ext cx="1145830" cy="163223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3"/>
            <a:endCxn id="11" idx="0"/>
          </p:cNvCxnSpPr>
          <p:nvPr/>
        </p:nvCxnSpPr>
        <p:spPr>
          <a:xfrm>
            <a:off x="9299448" y="1588009"/>
            <a:ext cx="1204179" cy="181755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38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Ease comparisons (5)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15</a:t>
            </a:fld>
            <a:endParaRPr lang="en-TW"/>
          </a:p>
        </p:txBody>
      </p:sp>
      <p:pic>
        <p:nvPicPr>
          <p:cNvPr id="13316" name="Picture 4" descr="https://rafalab.github.io/dsbook/book_files/figure-html/correct-transformation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5"/>
          <a:stretch/>
        </p:blipFill>
        <p:spPr bwMode="auto">
          <a:xfrm>
            <a:off x="609601" y="2020889"/>
            <a:ext cx="3112008" cy="36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rafalab.github.io/dsbook/book_files/figure-html/correct-transformation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3"/>
          <a:stretch/>
        </p:blipFill>
        <p:spPr bwMode="auto">
          <a:xfrm>
            <a:off x="8970727" y="2020888"/>
            <a:ext cx="3119675" cy="36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rafalab.github.io/dsbook/book_files/figure-html/no-transformation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00" y="3763707"/>
            <a:ext cx="4247769" cy="262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96000" y="2174421"/>
            <a:ext cx="22307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Consider transformation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70727" y="5732087"/>
            <a:ext cx="308268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Box plot + jitter plot</a:t>
            </a:r>
          </a:p>
        </p:txBody>
      </p:sp>
      <p:sp>
        <p:nvSpPr>
          <p:cNvPr id="10" name="Down Arrow 9"/>
          <p:cNvSpPr/>
          <p:nvPr/>
        </p:nvSpPr>
        <p:spPr>
          <a:xfrm rot="16200000">
            <a:off x="4748787" y="2102889"/>
            <a:ext cx="856343" cy="8953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83987" y="3532874"/>
            <a:ext cx="1115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China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2921" y="3947980"/>
            <a:ext cx="86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India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8618623" y="4625994"/>
            <a:ext cx="908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log</a:t>
            </a:r>
            <a:r>
              <a:rPr lang="en-US" sz="2800" baseline="-25000" dirty="0">
                <a:solidFill>
                  <a:srgbClr val="FF0000"/>
                </a:solidFill>
              </a:rPr>
              <a:t>10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7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4" grpId="0"/>
      <p:bldP spid="1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Ease comparisons (6)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16</a:t>
            </a:fld>
            <a:endParaRPr lang="en-TW"/>
          </a:p>
        </p:txBody>
      </p:sp>
      <p:pic>
        <p:nvPicPr>
          <p:cNvPr id="14338" name="Picture 2" descr="https://rafalab.github.io/dsbook/book_files/figure-html/boxplots-not-adjacen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9172"/>
            <a:ext cx="5016502" cy="309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rafalab.github.io/dsbook/book_files/figure-html/boxplot-adjacent-comps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562" y="2159173"/>
            <a:ext cx="5016502" cy="309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5380256"/>
            <a:ext cx="82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1970</a:t>
            </a:r>
            <a:r>
              <a:rPr lang="en-US" dirty="0"/>
              <a:t> Africa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48562" y="5380256"/>
            <a:ext cx="82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1970</a:t>
            </a:r>
            <a:r>
              <a:rPr lang="en-US" dirty="0"/>
              <a:t> Africa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1150" y="5380256"/>
            <a:ext cx="96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1970</a:t>
            </a:r>
            <a:r>
              <a:rPr lang="en-US" dirty="0"/>
              <a:t> America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77237" y="5380255"/>
            <a:ext cx="102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2010</a:t>
            </a:r>
            <a:r>
              <a:rPr lang="en-US" dirty="0"/>
              <a:t> Africa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3175" y="5380256"/>
            <a:ext cx="82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1970</a:t>
            </a:r>
            <a:r>
              <a:rPr lang="en-US" dirty="0"/>
              <a:t> 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24250" y="5372658"/>
            <a:ext cx="82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2010</a:t>
            </a:r>
            <a:r>
              <a:rPr lang="en-US" dirty="0"/>
              <a:t> Africa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67200" y="5372658"/>
            <a:ext cx="96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2010</a:t>
            </a:r>
            <a:r>
              <a:rPr lang="en-US" dirty="0"/>
              <a:t> America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29225" y="5372658"/>
            <a:ext cx="67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2010</a:t>
            </a:r>
            <a:r>
              <a:rPr lang="en-US" dirty="0"/>
              <a:t> 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05825" y="5380256"/>
            <a:ext cx="96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1970</a:t>
            </a:r>
            <a:r>
              <a:rPr lang="en-US" dirty="0"/>
              <a:t> America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67738" y="5372657"/>
            <a:ext cx="96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2010</a:t>
            </a:r>
            <a:r>
              <a:rPr lang="en-US" dirty="0"/>
              <a:t> America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5116" y="1542695"/>
            <a:ext cx="4663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Visual cues to be compared should be adjacent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86521" y="6167990"/>
            <a:ext cx="156243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Box plot</a:t>
            </a:r>
          </a:p>
        </p:txBody>
      </p:sp>
      <p:sp>
        <p:nvSpPr>
          <p:cNvPr id="24" name="Down Arrow 23"/>
          <p:cNvSpPr/>
          <p:nvPr/>
        </p:nvSpPr>
        <p:spPr>
          <a:xfrm rot="16200000">
            <a:off x="5772716" y="2894011"/>
            <a:ext cx="856343" cy="8953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90633" y="6167990"/>
            <a:ext cx="156243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8300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9" grpId="0"/>
      <p:bldP spid="21" grpId="0"/>
      <p:bldP spid="5" grpId="0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ttps://rafalab.github.io/dsbook/book_files/figure-html/boxplot-adjacent-comps-with-color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3" y="2164551"/>
            <a:ext cx="5067412" cy="312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Ease comparisons (7)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17</a:t>
            </a:fld>
            <a:endParaRPr lang="en-TW"/>
          </a:p>
        </p:txBody>
      </p:sp>
      <p:pic>
        <p:nvPicPr>
          <p:cNvPr id="14338" name="Picture 2" descr="https://rafalab.github.io/dsbook/book_files/figure-html/boxplots-not-adjacen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9172"/>
            <a:ext cx="5016502" cy="309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39846" y="1542695"/>
            <a:ext cx="107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 color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50142" y="5590409"/>
            <a:ext cx="156243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Box plot</a:t>
            </a:r>
          </a:p>
        </p:txBody>
      </p:sp>
      <p:sp>
        <p:nvSpPr>
          <p:cNvPr id="24" name="Down Arrow 23"/>
          <p:cNvSpPr/>
          <p:nvPr/>
        </p:nvSpPr>
        <p:spPr>
          <a:xfrm rot="16200000">
            <a:off x="5772716" y="2894011"/>
            <a:ext cx="856343" cy="8953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90633" y="5590409"/>
            <a:ext cx="156243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13276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 Think of the color blind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18</a:t>
            </a:fld>
            <a:endParaRPr lang="en-TW"/>
          </a:p>
        </p:txBody>
      </p:sp>
      <p:sp>
        <p:nvSpPr>
          <p:cNvPr id="5" name="Rectangle 4"/>
          <p:cNvSpPr/>
          <p:nvPr/>
        </p:nvSpPr>
        <p:spPr>
          <a:xfrm>
            <a:off x="1221014" y="3530398"/>
            <a:ext cx="82962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dirty="0">
                <a:hlinkClick r:id="rId2"/>
              </a:rPr>
              <a:t>http://www.cookbook-r.com/Graphs/Colors_(ggplot2)/#a-colorblind-friendly-palette</a:t>
            </a:r>
            <a:endParaRPr lang="en-US" dirty="0"/>
          </a:p>
        </p:txBody>
      </p:sp>
      <p:pic>
        <p:nvPicPr>
          <p:cNvPr id="16386" name="Picture 2" descr="https://rafalab.github.io/dsbook/book_files/figure-html/color-blind-friendly-colors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33496"/>
            <a:ext cx="109728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61572" y="2081663"/>
            <a:ext cx="1128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#999999</a:t>
            </a:r>
          </a:p>
        </p:txBody>
      </p:sp>
      <p:sp>
        <p:nvSpPr>
          <p:cNvPr id="8" name="Rectangle 7"/>
          <p:cNvSpPr/>
          <p:nvPr/>
        </p:nvSpPr>
        <p:spPr>
          <a:xfrm>
            <a:off x="2380343" y="2081663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#E69F00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7517" y="2081663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#56B4E9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08896" y="2081663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#009E73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92260" y="2081663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#F0E442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22621" y="2081663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#0072B2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88926" y="2081663"/>
            <a:ext cx="1023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#D55E00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96493" y="2081663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#CC79A7</a:t>
            </a:r>
          </a:p>
        </p:txBody>
      </p:sp>
    </p:spTree>
    <p:extLst>
      <p:ext uri="{BB962C8B-B14F-4D97-AF65-F5344CB8AC3E}">
        <p14:creationId xmlns:p14="http://schemas.microsoft.com/office/powerpoint/2010/main" val="19342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 fontScale="90000"/>
          </a:bodyPr>
          <a:lstStyle/>
          <a:p>
            <a:r>
              <a:rPr lang="en-US" dirty="0"/>
              <a:t>#8 Plots for two variables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19</a:t>
            </a:fld>
            <a:endParaRPr lang="en-TW"/>
          </a:p>
        </p:txBody>
      </p:sp>
      <p:sp>
        <p:nvSpPr>
          <p:cNvPr id="4" name="Rectangle 3"/>
          <p:cNvSpPr/>
          <p:nvPr/>
        </p:nvSpPr>
        <p:spPr>
          <a:xfrm>
            <a:off x="838200" y="1121247"/>
            <a:ext cx="7219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Use scatterplots for two (continuous) variables, </a:t>
            </a:r>
            <a:r>
              <a:rPr lang="en-US" sz="2400" b="1" u="sng" dirty="0"/>
              <a:t>except</a:t>
            </a:r>
            <a:r>
              <a:rPr lang="en-US" sz="2400" b="1" dirty="0"/>
              <a:t>:</a:t>
            </a:r>
          </a:p>
        </p:txBody>
      </p:sp>
      <p:pic>
        <p:nvPicPr>
          <p:cNvPr id="1026" name="Picture 2" descr="https://rafalab.github.io/dsbook/book_files/figure-html/scatter-plot-instead-of-slop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85" y="1764223"/>
            <a:ext cx="3452837" cy="213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falab.github.io/dsbook/book_files/figure-html/slope-plo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90" y="3962733"/>
            <a:ext cx="3456432" cy="213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98504" y="2818860"/>
            <a:ext cx="15283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Variables of the same type but different time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6763" y="1834740"/>
            <a:ext cx="185182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Scatterplots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0358" y="5390527"/>
            <a:ext cx="185182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Slope charts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1434504" y="4093969"/>
            <a:ext cx="856343" cy="8953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60828" y="6127877"/>
            <a:ext cx="3653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Too many points make it useless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28205" y="1868132"/>
            <a:ext cx="26136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central message is the difference between a couple of years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6318504" y="1941696"/>
            <a:ext cx="168064" cy="1633608"/>
          </a:xfrm>
          <a:prstGeom prst="rightBrace">
            <a:avLst>
              <a:gd name="adj1" fmla="val 8333"/>
              <a:gd name="adj2" fmla="val 1866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rafalab.github.io/dsbook/book_files/figure-html/bland-altman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51" y="3386704"/>
            <a:ext cx="3954175" cy="244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689832" y="4651863"/>
            <a:ext cx="140057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Bland-Altman plot</a:t>
            </a:r>
          </a:p>
        </p:txBody>
      </p:sp>
      <p:sp>
        <p:nvSpPr>
          <p:cNvPr id="8" name="Rectangle 7"/>
          <p:cNvSpPr/>
          <p:nvPr/>
        </p:nvSpPr>
        <p:spPr>
          <a:xfrm>
            <a:off x="6523565" y="5890879"/>
            <a:ext cx="2043498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Tukey mean-difference plot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731029" y="5897044"/>
            <a:ext cx="2524249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Minus and average (MA) plot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5495771" y="3017372"/>
            <a:ext cx="415498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❌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649978" y="5067361"/>
            <a:ext cx="41549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✅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 rot="18851891">
            <a:off x="8916051" y="2541296"/>
            <a:ext cx="856343" cy="8953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190172" y="3524476"/>
            <a:ext cx="41549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0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7" grpId="0" animBg="1"/>
      <p:bldP spid="18" grpId="0" animBg="1"/>
      <p:bldP spid="8" grpId="0" animBg="1"/>
      <p:bldP spid="16" grpId="0" animBg="1"/>
      <p:bldP spid="21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8FFF-861A-1867-9118-F81E9C84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Why matters in a research paper?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DC138B-9797-EC0E-59A7-7A8354E90F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5506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393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rafalab.github.io/dsbook/book_files/figure-html/r-color-brewer-div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65" y="5256983"/>
            <a:ext cx="3584448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falab.github.io/dsbook/book_files/figure-html/r-color-brewer-seq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06071"/>
            <a:ext cx="4304457" cy="251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17428" cy="1351411"/>
          </a:xfrm>
        </p:spPr>
        <p:txBody>
          <a:bodyPr>
            <a:normAutofit/>
          </a:bodyPr>
          <a:lstStyle/>
          <a:p>
            <a:r>
              <a:rPr lang="en-US" dirty="0"/>
              <a:t>#9 Encoding a third variable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20</a:t>
            </a:fld>
            <a:endParaRPr lang="en-TW"/>
          </a:p>
        </p:txBody>
      </p:sp>
      <p:pic>
        <p:nvPicPr>
          <p:cNvPr id="1026" name="Picture 2" descr="https://rafalab.github.io/dsbook/book_files/figure-html/encoding-third-variabl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377" y="365125"/>
            <a:ext cx="6244025" cy="385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967116"/>
            <a:ext cx="4417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Categorical </a:t>
            </a:r>
            <a:r>
              <a:rPr lang="en-US" sz="2400" b="1" dirty="0">
                <a:sym typeface="Wingdings" panose="05000000000000000000" pitchFamily="2" charset="2"/>
              </a:rPr>
              <a:t> color, shape</a:t>
            </a:r>
          </a:p>
          <a:p>
            <a:r>
              <a:rPr lang="en-US" sz="2400" b="1" dirty="0"/>
              <a:t>Numerical </a:t>
            </a:r>
            <a:r>
              <a:rPr lang="en-US" sz="2400" b="1" dirty="0">
                <a:sym typeface="Wingdings" panose="05000000000000000000" pitchFamily="2" charset="2"/>
              </a:rPr>
              <a:t> color, intensity, size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1024774" y="3410077"/>
            <a:ext cx="3166957" cy="83099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Sequential colors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</a:p>
          <a:p>
            <a:pPr algn="ctr"/>
            <a:r>
              <a:rPr lang="en-US" sz="2400" b="1" dirty="0">
                <a:sym typeface="Wingdings" panose="05000000000000000000" pitchFamily="2" charset="2"/>
              </a:rPr>
              <a:t>high to low, low to high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0862" y="2404921"/>
            <a:ext cx="743274" cy="349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5" idx="2"/>
            <a:endCxn id="8" idx="0"/>
          </p:cNvCxnSpPr>
          <p:nvPr/>
        </p:nvCxnSpPr>
        <p:spPr>
          <a:xfrm rot="5400000">
            <a:off x="2477668" y="2885246"/>
            <a:ext cx="655416" cy="39424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46963" y="4471121"/>
            <a:ext cx="3823477" cy="83099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ym typeface="Wingdings" panose="05000000000000000000" pitchFamily="2" charset="2"/>
              </a:rPr>
              <a:t>Diverging colors </a:t>
            </a:r>
          </a:p>
          <a:p>
            <a:pPr algn="ctr"/>
            <a:r>
              <a:rPr lang="en-US" sz="2400" b="1" dirty="0">
                <a:sym typeface="Wingdings" panose="05000000000000000000" pitchFamily="2" charset="2"/>
              </a:rPr>
              <a:t>lower to average to higher</a:t>
            </a:r>
            <a:endParaRPr lang="en-US" sz="2400" b="1" dirty="0"/>
          </a:p>
        </p:txBody>
      </p:sp>
      <p:cxnSp>
        <p:nvCxnSpPr>
          <p:cNvPr id="17" name="Elbow Connector 16"/>
          <p:cNvCxnSpPr>
            <a:stCxn id="5" idx="2"/>
            <a:endCxn id="12" idx="0"/>
          </p:cNvCxnSpPr>
          <p:nvPr/>
        </p:nvCxnSpPr>
        <p:spPr>
          <a:xfrm rot="16200000" flipH="1">
            <a:off x="3607309" y="2149850"/>
            <a:ext cx="1716460" cy="2926080"/>
          </a:xfrm>
          <a:prstGeom prst="bentConnector3">
            <a:avLst>
              <a:gd name="adj1" fmla="val 190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75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rafalab.github.io/dsbook/dataviz/img/fig2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0" y="4923290"/>
            <a:ext cx="2578100" cy="175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falab.github.io/dsbook/book_files/figure-html/colors-for-different-lines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70" y="1690688"/>
            <a:ext cx="4597130" cy="283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 Avoid pseudo-three-dimensional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21</a:t>
            </a:fld>
            <a:endParaRPr lang="en-TW"/>
          </a:p>
        </p:txBody>
      </p:sp>
      <p:pic>
        <p:nvPicPr>
          <p:cNvPr id="2050" name="Picture 2" descr="https://rafalab.github.io/dsbook/dataviz/img/fig8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6537"/>
            <a:ext cx="6714568" cy="457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rafalab.github.io/dsbook/dataviz/img/fig1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43" y="4923290"/>
            <a:ext cx="2410948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041900" y="3276600"/>
            <a:ext cx="749300" cy="622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575800" y="2308237"/>
            <a:ext cx="749300" cy="622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311234" y="3525047"/>
            <a:ext cx="34925" cy="201168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923018" y="2625887"/>
            <a:ext cx="0" cy="155448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45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4816" cy="1325563"/>
          </a:xfrm>
        </p:spPr>
        <p:txBody>
          <a:bodyPr/>
          <a:lstStyle/>
          <a:p>
            <a:r>
              <a:rPr lang="en-US" dirty="0"/>
              <a:t>#11 Avoid too many significant digits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22</a:t>
            </a:fld>
            <a:endParaRPr lang="en-TW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18361"/>
              </p:ext>
            </p:extLst>
          </p:nvPr>
        </p:nvGraphicFramePr>
        <p:xfrm>
          <a:off x="527305" y="1793018"/>
          <a:ext cx="5974079" cy="2331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94816">
                  <a:extLst>
                    <a:ext uri="{9D8B030D-6E8A-4147-A177-3AD203B41FA5}">
                      <a16:colId xmlns:a16="http://schemas.microsoft.com/office/drawing/2014/main" val="270303545"/>
                    </a:ext>
                  </a:extLst>
                </a:gridCol>
                <a:gridCol w="760394">
                  <a:extLst>
                    <a:ext uri="{9D8B030D-6E8A-4147-A177-3AD203B41FA5}">
                      <a16:colId xmlns:a16="http://schemas.microsoft.com/office/drawing/2014/main" val="340274314"/>
                    </a:ext>
                  </a:extLst>
                </a:gridCol>
                <a:gridCol w="1394541">
                  <a:extLst>
                    <a:ext uri="{9D8B030D-6E8A-4147-A177-3AD203B41FA5}">
                      <a16:colId xmlns:a16="http://schemas.microsoft.com/office/drawing/2014/main" val="3428455970"/>
                    </a:ext>
                  </a:extLst>
                </a:gridCol>
                <a:gridCol w="1380744">
                  <a:extLst>
                    <a:ext uri="{9D8B030D-6E8A-4147-A177-3AD203B41FA5}">
                      <a16:colId xmlns:a16="http://schemas.microsoft.com/office/drawing/2014/main" val="380401601"/>
                    </a:ext>
                  </a:extLst>
                </a:gridCol>
                <a:gridCol w="1243584">
                  <a:extLst>
                    <a:ext uri="{9D8B030D-6E8A-4147-A177-3AD203B41FA5}">
                      <a16:colId xmlns:a16="http://schemas.microsoft.com/office/drawing/2014/main" val="17207244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state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>
                          <a:effectLst/>
                        </a:rPr>
                        <a:t>year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effectLst/>
                        </a:rPr>
                        <a:t>Measles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effectLst/>
                        </a:rPr>
                        <a:t>Pertussis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effectLst/>
                        </a:rPr>
                        <a:t>Polio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12550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1940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37.8826320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18.3397861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0.8266512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00115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1950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13.9124205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4.7467350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1.9742639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299875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1960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14.1386471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0.2640419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114785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1970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0.9767889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9548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1980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0.3743467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0.0515466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8296992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18143"/>
              </p:ext>
            </p:extLst>
          </p:nvPr>
        </p:nvGraphicFramePr>
        <p:xfrm>
          <a:off x="6903719" y="1784668"/>
          <a:ext cx="5047489" cy="2331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33449">
                  <a:extLst>
                    <a:ext uri="{9D8B030D-6E8A-4147-A177-3AD203B41FA5}">
                      <a16:colId xmlns:a16="http://schemas.microsoft.com/office/drawing/2014/main" val="2864362758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3690196175"/>
                    </a:ext>
                  </a:extLst>
                </a:gridCol>
                <a:gridCol w="1163275">
                  <a:extLst>
                    <a:ext uri="{9D8B030D-6E8A-4147-A177-3AD203B41FA5}">
                      <a16:colId xmlns:a16="http://schemas.microsoft.com/office/drawing/2014/main" val="2749522397"/>
                    </a:ext>
                  </a:extLst>
                </a:gridCol>
                <a:gridCol w="1232873">
                  <a:extLst>
                    <a:ext uri="{9D8B030D-6E8A-4147-A177-3AD203B41FA5}">
                      <a16:colId xmlns:a16="http://schemas.microsoft.com/office/drawing/2014/main" val="127208008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9620392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state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effectLst/>
                        </a:rPr>
                        <a:t>year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effectLst/>
                        </a:rPr>
                        <a:t>Measles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effectLst/>
                        </a:rPr>
                        <a:t>Pertussis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effectLst/>
                        </a:rPr>
                        <a:t>Polio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85461988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1940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37.9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18.3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0.8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93905072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1950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13.9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4.7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2.0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4786362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1960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14.1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8130244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1970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0816651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1980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21060427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416968"/>
              </p:ext>
            </p:extLst>
          </p:nvPr>
        </p:nvGraphicFramePr>
        <p:xfrm>
          <a:off x="2944366" y="4438655"/>
          <a:ext cx="9006843" cy="1554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0682">
                  <a:extLst>
                    <a:ext uri="{9D8B030D-6E8A-4147-A177-3AD203B41FA5}">
                      <a16:colId xmlns:a16="http://schemas.microsoft.com/office/drawing/2014/main" val="849204110"/>
                    </a:ext>
                  </a:extLst>
                </a:gridCol>
                <a:gridCol w="1466735">
                  <a:extLst>
                    <a:ext uri="{9D8B030D-6E8A-4147-A177-3AD203B41FA5}">
                      <a16:colId xmlns:a16="http://schemas.microsoft.com/office/drawing/2014/main" val="3852489383"/>
                    </a:ext>
                  </a:extLst>
                </a:gridCol>
                <a:gridCol w="1002658">
                  <a:extLst>
                    <a:ext uri="{9D8B030D-6E8A-4147-A177-3AD203B41FA5}">
                      <a16:colId xmlns:a16="http://schemas.microsoft.com/office/drawing/2014/main" val="1334416722"/>
                    </a:ext>
                  </a:extLst>
                </a:gridCol>
                <a:gridCol w="1286692">
                  <a:extLst>
                    <a:ext uri="{9D8B030D-6E8A-4147-A177-3AD203B41FA5}">
                      <a16:colId xmlns:a16="http://schemas.microsoft.com/office/drawing/2014/main" val="2104288634"/>
                    </a:ext>
                  </a:extLst>
                </a:gridCol>
                <a:gridCol w="1286692">
                  <a:extLst>
                    <a:ext uri="{9D8B030D-6E8A-4147-A177-3AD203B41FA5}">
                      <a16:colId xmlns:a16="http://schemas.microsoft.com/office/drawing/2014/main" val="390584793"/>
                    </a:ext>
                  </a:extLst>
                </a:gridCol>
                <a:gridCol w="1286692">
                  <a:extLst>
                    <a:ext uri="{9D8B030D-6E8A-4147-A177-3AD203B41FA5}">
                      <a16:colId xmlns:a16="http://schemas.microsoft.com/office/drawing/2014/main" val="432285173"/>
                    </a:ext>
                  </a:extLst>
                </a:gridCol>
                <a:gridCol w="1286692">
                  <a:extLst>
                    <a:ext uri="{9D8B030D-6E8A-4147-A177-3AD203B41FA5}">
                      <a16:colId xmlns:a16="http://schemas.microsoft.com/office/drawing/2014/main" val="25588863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</a:rPr>
                        <a:t>state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disease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effectLst/>
                        </a:rPr>
                        <a:t>1940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effectLst/>
                        </a:rPr>
                        <a:t>1950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effectLst/>
                        </a:rPr>
                        <a:t>1960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effectLst/>
                        </a:rPr>
                        <a:t>1970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effectLst/>
                        </a:rPr>
                        <a:t>1980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16901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Measles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37.9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13.9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14.1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0.4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26418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Pertussis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18.3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4.7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0.1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675688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California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Polio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0.8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2.0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0.3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NA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9398754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27305" y="4892729"/>
            <a:ext cx="2194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Compare on columns rather than rows</a:t>
            </a:r>
          </a:p>
        </p:txBody>
      </p:sp>
      <p:sp>
        <p:nvSpPr>
          <p:cNvPr id="9" name="Rectangle 8"/>
          <p:cNvSpPr/>
          <p:nvPr/>
        </p:nvSpPr>
        <p:spPr>
          <a:xfrm>
            <a:off x="6903719" y="365125"/>
            <a:ext cx="32896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/>
              </a:rPr>
              <a:t>Round the numbers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1 to &lt;10 samples </a:t>
            </a:r>
            <a:r>
              <a:rPr lang="en-US" dirty="0">
                <a:solidFill>
                  <a:srgbClr val="333333"/>
                </a:solidFill>
                <a:latin typeface="Helvetica Neue"/>
                <a:sym typeface="Wingdings" panose="05000000000000000000" pitchFamily="2" charset="2"/>
              </a:rPr>
              <a:t> 0 decimal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sym typeface="Wingdings" panose="05000000000000000000" pitchFamily="2" charset="2"/>
              </a:rPr>
              <a:t>10 to &lt;100  1 decimal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sym typeface="Wingdings" panose="05000000000000000000" pitchFamily="2" charset="2"/>
              </a:rPr>
              <a:t>100 or more  2 decimals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445751" y="5865861"/>
            <a:ext cx="1684113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Box plot + jitter plot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027"/>
          </a:xfrm>
        </p:spPr>
        <p:txBody>
          <a:bodyPr/>
          <a:lstStyle/>
          <a:p>
            <a:r>
              <a:rPr lang="en-US" dirty="0"/>
              <a:t>#12 Know your audience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86250"/>
              </p:ext>
            </p:extLst>
          </p:nvPr>
        </p:nvGraphicFramePr>
        <p:xfrm>
          <a:off x="838200" y="1429608"/>
          <a:ext cx="10515600" cy="1863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23</a:t>
            </a:fld>
            <a:endParaRPr lang="en-TW"/>
          </a:p>
        </p:txBody>
      </p:sp>
      <p:sp>
        <p:nvSpPr>
          <p:cNvPr id="6" name="Rectangle 5"/>
          <p:cNvSpPr/>
          <p:nvPr/>
        </p:nvSpPr>
        <p:spPr>
          <a:xfrm>
            <a:off x="1625285" y="3699953"/>
            <a:ext cx="46745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Exploration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log-transform data and then plot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General audience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unfamiliar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a log-scale for the axis</a:t>
            </a:r>
            <a:r>
              <a:rPr lang="en-US" sz="2400" dirty="0"/>
              <a:t>, instead of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log-transformed values</a:t>
            </a:r>
          </a:p>
        </p:txBody>
      </p:sp>
      <p:pic>
        <p:nvPicPr>
          <p:cNvPr id="7" name="Picture 4" descr="https://rafalab.github.io/dsbook/book_files/figure-html/correct-transformation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3"/>
          <a:stretch/>
        </p:blipFill>
        <p:spPr bwMode="auto">
          <a:xfrm>
            <a:off x="6637042" y="3633793"/>
            <a:ext cx="2701091" cy="31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6191190" y="5837637"/>
            <a:ext cx="908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log</a:t>
            </a:r>
            <a:r>
              <a:rPr lang="en-US" sz="2800" baseline="-25000" dirty="0">
                <a:solidFill>
                  <a:srgbClr val="FF0000"/>
                </a:solidFill>
              </a:rPr>
              <a:t>10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5751" y="3743521"/>
            <a:ext cx="6527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1000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100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10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54242" y="3722185"/>
            <a:ext cx="3016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54242" y="3313605"/>
            <a:ext cx="415498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❌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519545" y="3313605"/>
            <a:ext cx="41549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✅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39057" y="3279744"/>
            <a:ext cx="41549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1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D3DC-BD99-1AE4-0A07-392A9706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03314"/>
            <a:ext cx="5510893" cy="2852737"/>
          </a:xfrm>
        </p:spPr>
        <p:txBody>
          <a:bodyPr>
            <a:normAutofit/>
          </a:bodyPr>
          <a:lstStyle/>
          <a:p>
            <a:r>
              <a:rPr lang="en-US" sz="5400" dirty="0"/>
              <a:t>Figure formatting:</a:t>
            </a:r>
            <a:br>
              <a:rPr lang="en-US" sz="5400" dirty="0"/>
            </a:br>
            <a:r>
              <a:rPr lang="en-US" sz="2800" dirty="0"/>
              <a:t>A forgotten gem of a research paper</a:t>
            </a:r>
            <a:endParaRPr lang="en-TW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03F61-606B-625B-B512-D59666F5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83039"/>
            <a:ext cx="5510893" cy="784161"/>
          </a:xfrm>
        </p:spPr>
        <p:txBody>
          <a:bodyPr>
            <a:normAutofit/>
          </a:bodyPr>
          <a:lstStyle/>
          <a:p>
            <a:r>
              <a:rPr lang="en-US" dirty="0"/>
              <a:t>An good example from a publisher applicable for most publication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8379" y="4133888"/>
            <a:ext cx="34295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https://www.elsevier.com/authors/policies-and-guidelines/artwork-and-media-instructions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24</a:t>
            </a:fld>
            <a:endParaRPr lang="en-TW"/>
          </a:p>
        </p:txBody>
      </p:sp>
      <p:sp>
        <p:nvSpPr>
          <p:cNvPr id="13" name="TextBox 12"/>
          <p:cNvSpPr txBox="1"/>
          <p:nvPr/>
        </p:nvSpPr>
        <p:spPr>
          <a:xfrm>
            <a:off x="831850" y="6381171"/>
            <a:ext cx="1009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Disclaimer: I do not receive any sponsorship from this publisher. It is based on my personal experience only.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951" y="1753507"/>
            <a:ext cx="2038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5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 underestimate figure formatting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725580"/>
              </p:ext>
            </p:extLst>
          </p:nvPr>
        </p:nvGraphicFramePr>
        <p:xfrm>
          <a:off x="838200" y="1825625"/>
          <a:ext cx="10515600" cy="3476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25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3928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933" y="136957"/>
            <a:ext cx="4646708" cy="6561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26</a:t>
            </a:fld>
            <a:endParaRPr lang="en-TW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23453"/>
              </p:ext>
            </p:extLst>
          </p:nvPr>
        </p:nvGraphicFramePr>
        <p:xfrm>
          <a:off x="838200" y="2235359"/>
          <a:ext cx="6257925" cy="3200400"/>
        </p:xfrm>
        <a:graphic>
          <a:graphicData uri="http://schemas.openxmlformats.org/drawingml/2006/table">
            <a:tbl>
              <a:tblPr/>
              <a:tblGrid>
                <a:gridCol w="1247775">
                  <a:extLst>
                    <a:ext uri="{9D8B030D-6E8A-4147-A177-3AD203B41FA5}">
                      <a16:colId xmlns:a16="http://schemas.microsoft.com/office/drawing/2014/main" val="3619835312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2076802027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69169151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02561526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5431118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effectLst/>
                        </a:rPr>
                        <a:t>TARGET SIZE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1" dirty="0">
                          <a:effectLst/>
                        </a:rPr>
                        <a:t>Image width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</a:rPr>
                        <a:t>Pixels at 300 dpi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</a:rPr>
                        <a:t>Pixels at 500 dpi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</a:rPr>
                        <a:t>Pixels at 1000 dpi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487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Minimal size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30 mm (85 pt)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354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591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1181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33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Single column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90 mm (255 pt)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1063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1772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3543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315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effectLst/>
                        </a:rPr>
                        <a:t>1.5 column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140 mm (397 </a:t>
                      </a:r>
                      <a:r>
                        <a:rPr lang="en-US" dirty="0" err="1">
                          <a:effectLst/>
                        </a:rPr>
                        <a:t>pt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1654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2756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5512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74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Double column (full width)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190 mm (539 pt)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2244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3740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7480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41424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838200" y="3505200"/>
            <a:ext cx="6162675" cy="619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38200" y="4543425"/>
            <a:ext cx="6162675" cy="8923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886325" y="2109788"/>
            <a:ext cx="1085850" cy="36052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8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/>
              <a:t>File formats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27</a:t>
            </a:fld>
            <a:endParaRPr lang="en-TW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36807"/>
              </p:ext>
            </p:extLst>
          </p:nvPr>
        </p:nvGraphicFramePr>
        <p:xfrm>
          <a:off x="838200" y="1435099"/>
          <a:ext cx="10982325" cy="4677462"/>
        </p:xfrm>
        <a:graphic>
          <a:graphicData uri="http://schemas.openxmlformats.org/drawingml/2006/table">
            <a:tbl>
              <a:tblPr/>
              <a:tblGrid>
                <a:gridCol w="3660775">
                  <a:extLst>
                    <a:ext uri="{9D8B030D-6E8A-4147-A177-3AD203B41FA5}">
                      <a16:colId xmlns:a16="http://schemas.microsoft.com/office/drawing/2014/main" val="3165129461"/>
                    </a:ext>
                  </a:extLst>
                </a:gridCol>
                <a:gridCol w="1463676">
                  <a:extLst>
                    <a:ext uri="{9D8B030D-6E8A-4147-A177-3AD203B41FA5}">
                      <a16:colId xmlns:a16="http://schemas.microsoft.com/office/drawing/2014/main" val="2801488248"/>
                    </a:ext>
                  </a:extLst>
                </a:gridCol>
                <a:gridCol w="5857874">
                  <a:extLst>
                    <a:ext uri="{9D8B030D-6E8A-4147-A177-3AD203B41FA5}">
                      <a16:colId xmlns:a16="http://schemas.microsoft.com/office/drawing/2014/main" val="4164082849"/>
                    </a:ext>
                  </a:extLst>
                </a:gridCol>
              </a:tblGrid>
              <a:tr h="2677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dirty="0">
                          <a:effectLst/>
                        </a:rPr>
                        <a:t>Application/format</a:t>
                      </a:r>
                      <a:endParaRPr lang="en-US" sz="2000" b="0" dirty="0">
                        <a:effectLst/>
                      </a:endParaRP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>
                          <a:effectLst/>
                        </a:rPr>
                        <a:t>Extension</a:t>
                      </a:r>
                      <a:endParaRPr lang="en-US" sz="2000" b="0">
                        <a:effectLst/>
                      </a:endParaRP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>
                          <a:effectLst/>
                        </a:rPr>
                        <a:t>Accepted</a:t>
                      </a:r>
                      <a:endParaRPr lang="en-US" sz="2000" b="0">
                        <a:effectLst/>
                      </a:endParaRP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36271"/>
                  </a:ext>
                </a:extLst>
              </a:tr>
              <a:tr h="468606"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Tagged Image File Format (TIFF)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TIF, TIFF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Recommended image format for halftones and bitmaps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994900"/>
                  </a:ext>
                </a:extLst>
              </a:tr>
              <a:tr h="468606"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 dirty="0">
                          <a:effectLst/>
                        </a:rPr>
                        <a:t>Joint Photographic Experts Group (JPEG)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JPG, JPEG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Recommended image format for halftones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703363"/>
                  </a:ext>
                </a:extLst>
              </a:tr>
              <a:tr h="669437"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 dirty="0">
                          <a:effectLst/>
                        </a:rPr>
                        <a:t>Encapsulated PostScript  (EPS)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EPS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Recommended image format for vector-based images (*and embedded images)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263520"/>
                  </a:ext>
                </a:extLst>
              </a:tr>
              <a:tr h="669437"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Portable Document Format  (PDF)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PDF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Recommended format for texts, notes, documents, vector-based images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015347"/>
                  </a:ext>
                </a:extLst>
              </a:tr>
              <a:tr h="468606"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Microsoft Word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DOC, DOCX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Recommended format for texts, notes, documents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588043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Microsoft Excel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XLS, XLSX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Recommended format, typically charts when used for images, and tables for documents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331443"/>
                  </a:ext>
                </a:extLst>
              </a:tr>
              <a:tr h="468606"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Microsoft Powerpoint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>
                          <a:effectLst/>
                        </a:rPr>
                        <a:t>PPT, PPTX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 dirty="0">
                          <a:effectLst/>
                        </a:rPr>
                        <a:t>Recommended format for annotated images</a:t>
                      </a:r>
                    </a:p>
                  </a:txBody>
                  <a:tcPr marL="66944" marR="66944" marT="33472" marB="334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86019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838200" y="2981325"/>
            <a:ext cx="11077575" cy="619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38200" y="1768701"/>
            <a:ext cx="11077575" cy="4791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7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39317" cy="1325563"/>
          </a:xfrm>
        </p:spPr>
        <p:txBody>
          <a:bodyPr/>
          <a:lstStyle/>
          <a:p>
            <a:r>
              <a:rPr lang="en-US" dirty="0"/>
              <a:t>Figure production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28</a:t>
            </a:fld>
            <a:endParaRPr lang="en-TW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1" y="1494973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99973"/>
            <a:ext cx="2714625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83" y="5036683"/>
            <a:ext cx="1531257" cy="153125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118201" y="2070102"/>
            <a:ext cx="820057" cy="7547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118201" y="3865564"/>
            <a:ext cx="820057" cy="7547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118201" y="5424940"/>
            <a:ext cx="820057" cy="7547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77517" y="3688937"/>
            <a:ext cx="16514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.</a:t>
            </a:r>
            <a:r>
              <a:rPr lang="en-US" sz="6600" b="1" dirty="0" err="1"/>
              <a:t>svg</a:t>
            </a:r>
            <a:endParaRPr lang="en-US" sz="6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77517" y="1895820"/>
            <a:ext cx="16514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.eps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628" y="123865"/>
            <a:ext cx="1896834" cy="1896834"/>
          </a:xfrm>
          <a:prstGeom prst="ellipse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77517" y="5248313"/>
            <a:ext cx="16514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.</a:t>
            </a:r>
            <a:r>
              <a:rPr lang="en-US" sz="6600" b="1" dirty="0" err="1"/>
              <a:t>ppt</a:t>
            </a:r>
            <a:endParaRPr lang="en-US" sz="6600" b="1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5593216" y="3085877"/>
            <a:ext cx="820057" cy="7547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7168017" y="2070102"/>
            <a:ext cx="820057" cy="7547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327120" y="1895820"/>
            <a:ext cx="16514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.</a:t>
            </a:r>
            <a:r>
              <a:rPr lang="en-US" sz="6600" b="1" dirty="0" err="1"/>
              <a:t>tif</a:t>
            </a:r>
            <a:endParaRPr lang="en-US" sz="6600" b="1" dirty="0"/>
          </a:p>
        </p:txBody>
      </p:sp>
      <p:sp>
        <p:nvSpPr>
          <p:cNvPr id="20" name="Rectangle 19"/>
          <p:cNvSpPr/>
          <p:nvPr/>
        </p:nvSpPr>
        <p:spPr>
          <a:xfrm>
            <a:off x="9306833" y="1901296"/>
            <a:ext cx="29632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Use LZW</a:t>
            </a:r>
          </a:p>
          <a:p>
            <a:pPr algn="ctr"/>
            <a:r>
              <a:rPr lang="en-US" sz="2400" i="1" dirty="0"/>
              <a:t>(Lempel-Ziv-Welch)</a:t>
            </a:r>
          </a:p>
          <a:p>
            <a:pPr algn="ctr"/>
            <a:r>
              <a:rPr lang="en-US" sz="2400" i="1" dirty="0"/>
              <a:t>Compression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19662" y="2914574"/>
            <a:ext cx="1806800" cy="1705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2"/>
          </p:cNvCxnSpPr>
          <p:nvPr/>
        </p:nvCxnSpPr>
        <p:spPr>
          <a:xfrm>
            <a:off x="9152847" y="3003816"/>
            <a:ext cx="153986" cy="1239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</p:cNvCxnSpPr>
          <p:nvPr/>
        </p:nvCxnSpPr>
        <p:spPr>
          <a:xfrm flipV="1">
            <a:off x="6828971" y="5424940"/>
            <a:ext cx="1498149" cy="3773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79398" y="3107585"/>
            <a:ext cx="100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#1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31533" y="3107585"/>
            <a:ext cx="100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#2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74917" y="4955925"/>
            <a:ext cx="100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#3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60350" y="4602388"/>
            <a:ext cx="2760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46975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4" grpId="1"/>
      <p:bldP spid="16" grpId="0"/>
      <p:bldP spid="17" grpId="0" animBg="1"/>
      <p:bldP spid="18" grpId="0" animBg="1"/>
      <p:bldP spid="18" grpId="1" animBg="1"/>
      <p:bldP spid="19" grpId="0"/>
      <p:bldP spid="19" grpId="1"/>
      <p:bldP spid="20" grpId="0"/>
      <p:bldP spid="20" grpId="1"/>
      <p:bldP spid="30" grpId="0"/>
      <p:bldP spid="31" grpId="0"/>
      <p:bldP spid="32" grpId="0"/>
      <p:bldP spid="33" grpId="0"/>
      <p:bldP spid="33" grpId="1"/>
      <p:bldP spid="33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D3DC-BD99-1AE4-0A07-392A9706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03314"/>
            <a:ext cx="5510893" cy="2852737"/>
          </a:xfrm>
        </p:spPr>
        <p:txBody>
          <a:bodyPr>
            <a:normAutofit/>
          </a:bodyPr>
          <a:lstStyle/>
          <a:p>
            <a:r>
              <a:rPr lang="en-TW" sz="5400" dirty="0"/>
              <a:t>Data Visualization</a:t>
            </a:r>
            <a:r>
              <a:rPr lang="en-US" sz="5400" dirty="0"/>
              <a:t> in Practice</a:t>
            </a:r>
            <a:endParaRPr lang="en-TW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03F61-606B-625B-B512-D59666F5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83039"/>
            <a:ext cx="5510893" cy="609007"/>
          </a:xfrm>
        </p:spPr>
        <p:txBody>
          <a:bodyPr>
            <a:normAutofit/>
          </a:bodyPr>
          <a:lstStyle/>
          <a:p>
            <a:r>
              <a:rPr lang="en-TW" dirty="0"/>
              <a:t>Originally proposed by Rafael Irizarry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79" y="2029682"/>
            <a:ext cx="1374910" cy="2062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3040" y="2029682"/>
            <a:ext cx="1664876" cy="20623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08379" y="4133888"/>
            <a:ext cx="34295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Irizarry, R. A. (2020). Chapter 10: Data visualization in practice. In: Introduction to data science: Data analysis and prediction algorithms with R. </a:t>
            </a:r>
            <a:r>
              <a:rPr lang="en-US" sz="1400" dirty="0">
                <a:hlinkClick r:id="rId5"/>
              </a:rPr>
              <a:t>https://rafalab.github.io/dsbook/data-visualization-principles.html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1408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FBF7-C202-A811-4760-926E15B3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986452" cy="1325563"/>
          </a:xfrm>
        </p:spPr>
        <p:txBody>
          <a:bodyPr/>
          <a:lstStyle/>
          <a:p>
            <a:r>
              <a:rPr lang="en-TW" dirty="0"/>
              <a:t>Data viz: research paper vs. infographic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BA972-4C72-9763-59E5-F0224E21B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8260" cy="823912"/>
          </a:xfrm>
        </p:spPr>
        <p:txBody>
          <a:bodyPr/>
          <a:lstStyle/>
          <a:p>
            <a:r>
              <a:rPr lang="en-TW" dirty="0"/>
              <a:t>Research paper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B49A2-4732-82B6-9EE7-A050C2CD3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878260" cy="3684588"/>
          </a:xfrm>
        </p:spPr>
        <p:txBody>
          <a:bodyPr/>
          <a:lstStyle/>
          <a:p>
            <a:r>
              <a:rPr lang="en-US" dirty="0"/>
              <a:t>Deliver it a</a:t>
            </a:r>
            <a:r>
              <a:rPr lang="en-TW" dirty="0"/>
              <a:t>s an </a:t>
            </a:r>
            <a:r>
              <a:rPr lang="en-TW" b="1" dirty="0"/>
              <a:t>argument</a:t>
            </a:r>
          </a:p>
          <a:p>
            <a:r>
              <a:rPr lang="en-TW" dirty="0"/>
              <a:t>Ideally </a:t>
            </a:r>
            <a:r>
              <a:rPr lang="en-TW" b="1" dirty="0"/>
              <a:t>avoid</a:t>
            </a:r>
            <a:r>
              <a:rPr lang="en-TW" dirty="0"/>
              <a:t> confirmatory bias</a:t>
            </a:r>
          </a:p>
          <a:p>
            <a:r>
              <a:rPr lang="en-US" dirty="0"/>
              <a:t>Do it </a:t>
            </a:r>
            <a:r>
              <a:rPr lang="en-TW" b="1" dirty="0"/>
              <a:t>if </a:t>
            </a:r>
            <a:r>
              <a:rPr lang="en-US" b="1" dirty="0"/>
              <a:t>only </a:t>
            </a:r>
            <a:r>
              <a:rPr lang="en-TW" dirty="0"/>
              <a:t>a message is not well-described in the main text</a:t>
            </a:r>
          </a:p>
          <a:p>
            <a:r>
              <a:rPr lang="en-US" dirty="0"/>
              <a:t>T</a:t>
            </a:r>
            <a:r>
              <a:rPr lang="en-TW" dirty="0"/>
              <a:t>arget </a:t>
            </a:r>
            <a:r>
              <a:rPr lang="en-US" b="1" dirty="0"/>
              <a:t>scientific</a:t>
            </a:r>
            <a:r>
              <a:rPr lang="en-TW" dirty="0"/>
              <a:t> audience</a:t>
            </a:r>
          </a:p>
          <a:p>
            <a:r>
              <a:rPr lang="en-US" dirty="0"/>
              <a:t>Be </a:t>
            </a:r>
            <a:r>
              <a:rPr lang="en-US" b="1" dirty="0"/>
              <a:t>l</a:t>
            </a:r>
            <a:r>
              <a:rPr lang="en-TW" b="1" dirty="0"/>
              <a:t>ess </a:t>
            </a:r>
            <a:r>
              <a:rPr lang="en-TW" dirty="0"/>
              <a:t>oriented to </a:t>
            </a:r>
            <a:r>
              <a:rPr lang="en-TW" b="1" dirty="0"/>
              <a:t>visual</a:t>
            </a:r>
            <a:r>
              <a:rPr lang="en-TW" dirty="0"/>
              <a:t> appeal</a:t>
            </a:r>
          </a:p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08B95-26A4-04C1-2BE3-075DAA831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18049" y="1681163"/>
            <a:ext cx="6108191" cy="823912"/>
          </a:xfrm>
        </p:spPr>
        <p:txBody>
          <a:bodyPr/>
          <a:lstStyle/>
          <a:p>
            <a:r>
              <a:rPr lang="en-TW" dirty="0"/>
              <a:t>Infographic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C618BE-3C47-D330-8D0D-9BCA607B2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18049" y="2505075"/>
            <a:ext cx="6108191" cy="3684588"/>
          </a:xfrm>
        </p:spPr>
        <p:txBody>
          <a:bodyPr/>
          <a:lstStyle/>
          <a:p>
            <a:r>
              <a:rPr lang="en-US" dirty="0"/>
              <a:t>Deliver it as</a:t>
            </a:r>
            <a:r>
              <a:rPr lang="en-TW" dirty="0"/>
              <a:t> a </a:t>
            </a:r>
            <a:r>
              <a:rPr lang="en-TW" b="1" dirty="0"/>
              <a:t>persuasion</a:t>
            </a:r>
          </a:p>
          <a:p>
            <a:r>
              <a:rPr lang="en-TW" dirty="0"/>
              <a:t>Intentionally </a:t>
            </a:r>
            <a:r>
              <a:rPr lang="en-TW" b="1" dirty="0"/>
              <a:t>exploit</a:t>
            </a:r>
            <a:r>
              <a:rPr lang="en-TW" dirty="0"/>
              <a:t> confirmatory bias</a:t>
            </a:r>
          </a:p>
          <a:p>
            <a:r>
              <a:rPr lang="en-US" dirty="0"/>
              <a:t>Do it </a:t>
            </a:r>
            <a:r>
              <a:rPr lang="en-TW" dirty="0"/>
              <a:t>to convey a message</a:t>
            </a:r>
            <a:r>
              <a:rPr lang="en-US" dirty="0"/>
              <a:t> (p</a:t>
            </a:r>
            <a:r>
              <a:rPr lang="en-TW" dirty="0"/>
              <a:t>robably the </a:t>
            </a:r>
            <a:r>
              <a:rPr lang="en-US" b="1" dirty="0"/>
              <a:t>most common </a:t>
            </a:r>
            <a:r>
              <a:rPr lang="en-TW" dirty="0"/>
              <a:t>way</a:t>
            </a:r>
            <a:r>
              <a:rPr lang="en-US" dirty="0"/>
              <a:t>)</a:t>
            </a:r>
            <a:endParaRPr lang="en-TW" dirty="0"/>
          </a:p>
          <a:p>
            <a:r>
              <a:rPr lang="en-TW" dirty="0"/>
              <a:t>Target</a:t>
            </a:r>
            <a:r>
              <a:rPr lang="en-US" dirty="0"/>
              <a:t> </a:t>
            </a:r>
            <a:r>
              <a:rPr lang="en-TW" b="1" dirty="0"/>
              <a:t>layperson</a:t>
            </a:r>
          </a:p>
          <a:p>
            <a:r>
              <a:rPr lang="en-US" dirty="0"/>
              <a:t>Be </a:t>
            </a:r>
            <a:r>
              <a:rPr lang="en-US" b="1" dirty="0"/>
              <a:t>m</a:t>
            </a:r>
            <a:r>
              <a:rPr lang="en-TW" b="1" dirty="0"/>
              <a:t>ore </a:t>
            </a:r>
            <a:r>
              <a:rPr lang="en-TW" dirty="0"/>
              <a:t>oriented to </a:t>
            </a:r>
            <a:r>
              <a:rPr lang="en-TW" b="1" dirty="0"/>
              <a:t>visual</a:t>
            </a:r>
            <a:r>
              <a:rPr lang="en-TW" dirty="0"/>
              <a:t> appeal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920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codes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3115235" cy="18050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https://github.com/herdiantrisufriyana/course_dataviz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30</a:t>
            </a:fld>
            <a:endParaRPr lang="en-T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615" y="1896861"/>
            <a:ext cx="44862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18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34200" cy="1325563"/>
          </a:xfrm>
        </p:spPr>
        <p:txBody>
          <a:bodyPr/>
          <a:lstStyle/>
          <a:p>
            <a:r>
              <a:rPr lang="en-US" dirty="0"/>
              <a:t>Data for visualization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/>
          <a:lstStyle/>
          <a:p>
            <a:r>
              <a:rPr lang="en-US" dirty="0"/>
              <a:t>https://www.gapminder.org/</a:t>
            </a:r>
          </a:p>
          <a:p>
            <a:r>
              <a:rPr lang="en-US" dirty="0"/>
              <a:t>Download via “</a:t>
            </a:r>
            <a:r>
              <a:rPr lang="en-US" dirty="0" err="1"/>
              <a:t>dslabs</a:t>
            </a:r>
            <a:r>
              <a:rPr lang="en-US" dirty="0"/>
              <a:t>” R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31</a:t>
            </a:fld>
            <a:endParaRPr lang="en-TW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374" y="448236"/>
            <a:ext cx="3474250" cy="53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3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32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55102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7D8-B812-17FE-401F-BB067D04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Take-home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FCB3-0FC9-1525-8FF2-8D8D2E56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/>
              <a:t>One figure, one central message, multiple arguments in panels</a:t>
            </a:r>
          </a:p>
          <a:p>
            <a:r>
              <a:rPr lang="en-TW" dirty="0"/>
              <a:t>60% message, 30% translated to figure, 10% formatting</a:t>
            </a:r>
          </a:p>
          <a:p>
            <a:r>
              <a:rPr lang="en-TW" dirty="0"/>
              <a:t>Data visualization </a:t>
            </a:r>
            <a:r>
              <a:rPr lang="en-TW" dirty="0">
                <a:sym typeface="Wingdings" pitchFamily="2" charset="2"/>
              </a:rPr>
              <a:t> e</a:t>
            </a:r>
            <a:r>
              <a:rPr lang="en-TW" dirty="0"/>
              <a:t>xploration </a:t>
            </a:r>
            <a:r>
              <a:rPr lang="en-TW" dirty="0">
                <a:sym typeface="Wingdings" pitchFamily="2" charset="2"/>
              </a:rPr>
              <a:t> hypothesis generation</a:t>
            </a:r>
          </a:p>
          <a:p>
            <a:pPr lvl="1"/>
            <a:r>
              <a:rPr lang="en-TW" dirty="0">
                <a:sym typeface="Wingdings" pitchFamily="2" charset="2"/>
              </a:rPr>
              <a:t>Don’t use the same dataset for hypothesis testing</a:t>
            </a:r>
            <a:endParaRPr lang="en-TW" dirty="0"/>
          </a:p>
          <a:p>
            <a:pPr lvl="1"/>
            <a:r>
              <a:rPr lang="en-TW" dirty="0"/>
              <a:t>May aggravate confirmatory bias</a:t>
            </a:r>
          </a:p>
          <a:p>
            <a:r>
              <a:rPr lang="en-TW" dirty="0"/>
              <a:t>Learn R, a ‘new’ MS Excel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611AE-A4D4-1313-8E8A-ECF6C208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33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7598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D3DC-BD99-1AE4-0A07-392A9706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03314"/>
            <a:ext cx="5510893" cy="2852737"/>
          </a:xfrm>
        </p:spPr>
        <p:txBody>
          <a:bodyPr>
            <a:normAutofit/>
          </a:bodyPr>
          <a:lstStyle/>
          <a:p>
            <a:r>
              <a:rPr lang="en-TW" sz="5400" dirty="0"/>
              <a:t>12 Principles of 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03F61-606B-625B-B512-D59666F5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83039"/>
            <a:ext cx="5510893" cy="609007"/>
          </a:xfrm>
        </p:spPr>
        <p:txBody>
          <a:bodyPr>
            <a:normAutofit/>
          </a:bodyPr>
          <a:lstStyle/>
          <a:p>
            <a:r>
              <a:rPr lang="en-TW" dirty="0"/>
              <a:t>Originally proposed by Rafael Irizarry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79" y="2029682"/>
            <a:ext cx="1374910" cy="2062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3040" y="2029682"/>
            <a:ext cx="1664876" cy="20623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08379" y="4133888"/>
            <a:ext cx="34295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Irizarry, R. A. (2020). Chapter 11: Data visualization principles. In: Introduction to data science: Data analysis and prediction algorithms with R. </a:t>
            </a:r>
            <a:r>
              <a:rPr lang="en-US" sz="1400" dirty="0">
                <a:hlinkClick r:id="rId5"/>
              </a:rPr>
              <a:t>https://rafalab.github.io/dsbook/data-visualization-principles.html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5887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afalab.github.io/dsbook/book_files/figure-html/piechar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02" y="1458436"/>
            <a:ext cx="5221736" cy="322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falab.github.io/dsbook/book_files/figure-html/donutchar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138" y="1458436"/>
            <a:ext cx="5221734" cy="322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en-US" dirty="0"/>
              <a:t>#1 Encoding data using visual cues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60378" y="1225870"/>
            <a:ext cx="3889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Don’t use </a:t>
            </a:r>
            <a:r>
              <a:rPr lang="en-US" sz="2800" b="1" dirty="0"/>
              <a:t>angle and area</a:t>
            </a:r>
          </a:p>
        </p:txBody>
      </p:sp>
      <p:pic>
        <p:nvPicPr>
          <p:cNvPr id="2054" name="Picture 6" descr="https://rafalab.github.io/dsbook/book_files/figure-html/two-barplots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6"/>
          <a:stretch/>
        </p:blipFill>
        <p:spPr bwMode="auto">
          <a:xfrm>
            <a:off x="1688352" y="4231376"/>
            <a:ext cx="6050280" cy="259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262855" y="5269176"/>
            <a:ext cx="3710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Use</a:t>
            </a:r>
            <a:r>
              <a:rPr lang="en-US" sz="2800" b="1" dirty="0"/>
              <a:t> length and position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262" y="1912551"/>
            <a:ext cx="982149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Pie/ donut charts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800" y="4231376"/>
            <a:ext cx="982149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Bar plot</a:t>
            </a:r>
          </a:p>
        </p:txBody>
      </p:sp>
      <p:sp>
        <p:nvSpPr>
          <p:cNvPr id="8" name="Rectangle 7"/>
          <p:cNvSpPr/>
          <p:nvPr/>
        </p:nvSpPr>
        <p:spPr>
          <a:xfrm>
            <a:off x="4241649" y="1302814"/>
            <a:ext cx="415498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❌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847357" y="5346121"/>
            <a:ext cx="41549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✅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8327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258"/>
          </a:xfrm>
        </p:spPr>
        <p:txBody>
          <a:bodyPr/>
          <a:lstStyle/>
          <a:p>
            <a:r>
              <a:rPr lang="en-US" dirty="0"/>
              <a:t>#2 Know when to include 0</a:t>
            </a:r>
          </a:p>
        </p:txBody>
      </p:sp>
      <p:pic>
        <p:nvPicPr>
          <p:cNvPr id="3078" name="Picture 6" descr="https://rafalab.github.io/dsbook/dataviz/img/class2_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98" y="2656793"/>
            <a:ext cx="5303439" cy="314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rafalab.github.io/dsbook/book_files/figure-html/barplot-from-zero-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656794"/>
            <a:ext cx="5088712" cy="314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53698" y="2148727"/>
            <a:ext cx="415498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❌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303935"/>
            <a:ext cx="73834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Include</a:t>
            </a:r>
            <a:r>
              <a:rPr lang="en-US" sz="2400" b="1" dirty="0"/>
              <a:t> 0 when using </a:t>
            </a:r>
            <a:r>
              <a:rPr lang="en-US" sz="2400" b="1" u="sng" dirty="0"/>
              <a:t>length</a:t>
            </a:r>
            <a:r>
              <a:rPr lang="en-US" sz="2400" b="1" dirty="0"/>
              <a:t> as a main visual cue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58000" y="2148727"/>
            <a:ext cx="41549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6</a:t>
            </a:fld>
            <a:endParaRPr lang="en-TW"/>
          </a:p>
        </p:txBody>
      </p:sp>
      <p:sp>
        <p:nvSpPr>
          <p:cNvPr id="15" name="TextBox 14"/>
          <p:cNvSpPr txBox="1"/>
          <p:nvPr/>
        </p:nvSpPr>
        <p:spPr>
          <a:xfrm>
            <a:off x="5809879" y="6106275"/>
            <a:ext cx="1524371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Bar plot</a:t>
            </a:r>
          </a:p>
        </p:txBody>
      </p:sp>
    </p:spTree>
    <p:extLst>
      <p:ext uri="{BB962C8B-B14F-4D97-AF65-F5344CB8AC3E}">
        <p14:creationId xmlns:p14="http://schemas.microsoft.com/office/powerpoint/2010/main" val="120792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s://rafalab.github.io/dsbook/book_files/figure-html/points-plot-not-from-zero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4310"/>
            <a:ext cx="7871066" cy="39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258"/>
          </a:xfrm>
        </p:spPr>
        <p:txBody>
          <a:bodyPr/>
          <a:lstStyle/>
          <a:p>
            <a:r>
              <a:rPr lang="en-US" dirty="0"/>
              <a:t>#2 Know when to include 0</a:t>
            </a:r>
          </a:p>
        </p:txBody>
      </p:sp>
      <p:sp>
        <p:nvSpPr>
          <p:cNvPr id="7" name="Rectangle 6"/>
          <p:cNvSpPr/>
          <p:nvPr/>
        </p:nvSpPr>
        <p:spPr>
          <a:xfrm>
            <a:off x="1428750" y="2066244"/>
            <a:ext cx="415498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❌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404289"/>
            <a:ext cx="8477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Don’t include </a:t>
            </a:r>
            <a:r>
              <a:rPr lang="en-US" sz="2400" b="1" dirty="0"/>
              <a:t>0 when using </a:t>
            </a:r>
            <a:r>
              <a:rPr lang="en-US" sz="2400" b="1" u="sng" dirty="0"/>
              <a:t>position</a:t>
            </a:r>
            <a:r>
              <a:rPr lang="en-US" sz="2400" b="1" dirty="0"/>
              <a:t> as a main visual cue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1204" y="2066244"/>
            <a:ext cx="41549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✅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37235" y="3489812"/>
            <a:ext cx="2438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Comparison between groups relative to within-group variability</a:t>
            </a:r>
          </a:p>
        </p:txBody>
      </p:sp>
      <p:sp>
        <p:nvSpPr>
          <p:cNvPr id="6" name="Oval 5"/>
          <p:cNvSpPr/>
          <p:nvPr/>
        </p:nvSpPr>
        <p:spPr>
          <a:xfrm>
            <a:off x="5626100" y="4013200"/>
            <a:ext cx="228600" cy="1206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57684" y="2965450"/>
            <a:ext cx="228600" cy="920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85852" y="2762250"/>
            <a:ext cx="228600" cy="850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885852" y="3375640"/>
            <a:ext cx="228600" cy="720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04736" y="2781564"/>
            <a:ext cx="228600" cy="8315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114336" y="4126283"/>
            <a:ext cx="228600" cy="5536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7</a:t>
            </a:fld>
            <a:endParaRPr lang="en-TW"/>
          </a:p>
        </p:txBody>
      </p:sp>
      <p:sp>
        <p:nvSpPr>
          <p:cNvPr id="18" name="TextBox 17"/>
          <p:cNvSpPr txBox="1"/>
          <p:nvPr/>
        </p:nvSpPr>
        <p:spPr>
          <a:xfrm>
            <a:off x="9337235" y="2563654"/>
            <a:ext cx="982149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Point plot</a:t>
            </a:r>
          </a:p>
        </p:txBody>
      </p:sp>
    </p:spTree>
    <p:extLst>
      <p:ext uri="{BB962C8B-B14F-4D97-AF65-F5344CB8AC3E}">
        <p14:creationId xmlns:p14="http://schemas.microsoft.com/office/powerpoint/2010/main" val="32482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 dirty="0"/>
              <a:t>#3 Do not distort quantities</a:t>
            </a:r>
          </a:p>
        </p:txBody>
      </p:sp>
      <p:pic>
        <p:nvPicPr>
          <p:cNvPr id="5122" name="Picture 2" descr="https://rafalab.github.io/dsbook/dataviz/img/state-of-the-un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2"/>
          <a:stretch/>
        </p:blipFill>
        <p:spPr bwMode="auto">
          <a:xfrm>
            <a:off x="838200" y="1396829"/>
            <a:ext cx="2362200" cy="34161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rafalab.github.io/dsbook/book_files/figure-html/barplot-better-than-area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88" y="2682814"/>
            <a:ext cx="6311480" cy="38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rafalab.github.io/dsbook/book_files/figure-html/area-not-radius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91" y="1329000"/>
            <a:ext cx="5610366" cy="34626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21404" y="1549682"/>
            <a:ext cx="415498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❌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39556" y="1557423"/>
            <a:ext cx="41549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✅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87506" y="3309117"/>
            <a:ext cx="41549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✅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69520" y="3309117"/>
            <a:ext cx="415498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❌</a:t>
            </a:r>
            <a:endParaRPr lang="en-US" dirty="0"/>
          </a:p>
        </p:txBody>
      </p:sp>
      <p:cxnSp>
        <p:nvCxnSpPr>
          <p:cNvPr id="5" name="Curved Connector 4"/>
          <p:cNvCxnSpPr>
            <a:stCxn id="7" idx="0"/>
            <a:endCxn id="8" idx="0"/>
          </p:cNvCxnSpPr>
          <p:nvPr/>
        </p:nvCxnSpPr>
        <p:spPr>
          <a:xfrm rot="16200000" flipH="1">
            <a:off x="5784358" y="494476"/>
            <a:ext cx="7741" cy="2118152"/>
          </a:xfrm>
          <a:prstGeom prst="curvedConnector3">
            <a:avLst>
              <a:gd name="adj1" fmla="val -5660147"/>
            </a:avLst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1" idx="0"/>
            <a:endCxn id="9" idx="0"/>
          </p:cNvCxnSpPr>
          <p:nvPr/>
        </p:nvCxnSpPr>
        <p:spPr>
          <a:xfrm rot="5400000" flipH="1" flipV="1">
            <a:off x="8886262" y="2700124"/>
            <a:ext cx="12700" cy="1217986"/>
          </a:xfrm>
          <a:prstGeom prst="curvedConnector3">
            <a:avLst>
              <a:gd name="adj1" fmla="val 4050000"/>
            </a:avLst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8</a:t>
            </a:fld>
            <a:endParaRPr lang="en-TW"/>
          </a:p>
        </p:txBody>
      </p:sp>
      <p:sp>
        <p:nvSpPr>
          <p:cNvPr id="22" name="TextBox 21"/>
          <p:cNvSpPr txBox="1"/>
          <p:nvPr/>
        </p:nvSpPr>
        <p:spPr>
          <a:xfrm>
            <a:off x="11134354" y="1820389"/>
            <a:ext cx="897619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Bar plot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20148" y="913510"/>
            <a:ext cx="1001491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Point plot</a:t>
            </a:r>
          </a:p>
        </p:txBody>
      </p:sp>
    </p:spTree>
    <p:extLst>
      <p:ext uri="{BB962C8B-B14F-4D97-AF65-F5344CB8AC3E}">
        <p14:creationId xmlns:p14="http://schemas.microsoft.com/office/powerpoint/2010/main" val="24873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Order categories by a meaningful value</a:t>
            </a:r>
          </a:p>
        </p:txBody>
      </p:sp>
      <p:pic>
        <p:nvPicPr>
          <p:cNvPr id="7170" name="Picture 2" descr="https://rafalab.github.io/dsbook/book_files/figure-html/do-not-order-alphabeticall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5104"/>
            <a:ext cx="5150628" cy="42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54479" y="2383186"/>
            <a:ext cx="415498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❌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4719" y="2404941"/>
            <a:ext cx="41549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✅</a:t>
            </a:r>
            <a:endParaRPr lang="en-US" dirty="0"/>
          </a:p>
        </p:txBody>
      </p:sp>
      <p:pic>
        <p:nvPicPr>
          <p:cNvPr id="7172" name="Picture 4" descr="https://rafalab.github.io/dsbook/book_files/figure-html/reorder-boxplot-example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00782"/>
            <a:ext cx="5910069" cy="364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56579" y="2404941"/>
            <a:ext cx="415498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❌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526819" y="2426696"/>
            <a:ext cx="415498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✅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4CCE-E48B-A847-8EE8-A0E0F47B21B3}" type="slidenum">
              <a:rPr lang="en-TW" smtClean="0"/>
              <a:t>9</a:t>
            </a:fld>
            <a:endParaRPr lang="en-TW"/>
          </a:p>
        </p:txBody>
      </p:sp>
      <p:sp>
        <p:nvSpPr>
          <p:cNvPr id="14" name="TextBox 13"/>
          <p:cNvSpPr txBox="1"/>
          <p:nvPr/>
        </p:nvSpPr>
        <p:spPr>
          <a:xfrm>
            <a:off x="7903884" y="1690688"/>
            <a:ext cx="3326091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Box plot + point plot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1325" y="1690688"/>
            <a:ext cx="150994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Bar plot</a:t>
            </a:r>
          </a:p>
        </p:txBody>
      </p:sp>
    </p:spTree>
    <p:extLst>
      <p:ext uri="{BB962C8B-B14F-4D97-AF65-F5344CB8AC3E}">
        <p14:creationId xmlns:p14="http://schemas.microsoft.com/office/powerpoint/2010/main" val="179362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1289</Words>
  <Application>Microsoft Macintosh PowerPoint</Application>
  <PresentationFormat>Widescreen</PresentationFormat>
  <Paragraphs>381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Calibri Light</vt:lpstr>
      <vt:lpstr>Helvetica Neue</vt:lpstr>
      <vt:lpstr>Office Theme</vt:lpstr>
      <vt:lpstr>How to design a representative data visualization in research paper?</vt:lpstr>
      <vt:lpstr>Why matters in a research paper?</vt:lpstr>
      <vt:lpstr>Data viz: research paper vs. infographic</vt:lpstr>
      <vt:lpstr>12 Principles of Data Visualization</vt:lpstr>
      <vt:lpstr>#1 Encoding data using visual cues</vt:lpstr>
      <vt:lpstr>#2 Know when to include 0</vt:lpstr>
      <vt:lpstr>#2 Know when to include 0</vt:lpstr>
      <vt:lpstr>#3 Do not distort quantities</vt:lpstr>
      <vt:lpstr>#4 Order categories by a meaningful value</vt:lpstr>
      <vt:lpstr>#5 Show the data</vt:lpstr>
      <vt:lpstr>#6 Ease comparisons</vt:lpstr>
      <vt:lpstr>#6 Ease comparisons (2)</vt:lpstr>
      <vt:lpstr>#6 Ease comparisons (3)</vt:lpstr>
      <vt:lpstr>#6 Ease comparisons (4)</vt:lpstr>
      <vt:lpstr>#6 Ease comparisons (5)</vt:lpstr>
      <vt:lpstr>#6 Ease comparisons (6)</vt:lpstr>
      <vt:lpstr>#6 Ease comparisons (7)</vt:lpstr>
      <vt:lpstr>#7 Think of the color blind</vt:lpstr>
      <vt:lpstr>#8 Plots for two variables</vt:lpstr>
      <vt:lpstr>#9 Encoding a third variable</vt:lpstr>
      <vt:lpstr>#10 Avoid pseudo-three-dimensional plots</vt:lpstr>
      <vt:lpstr>#11 Avoid too many significant digits</vt:lpstr>
      <vt:lpstr>#12 Know your audience</vt:lpstr>
      <vt:lpstr>Figure formatting: A forgotten gem of a research paper</vt:lpstr>
      <vt:lpstr>Never underestimate figure formatting</vt:lpstr>
      <vt:lpstr>Sizing</vt:lpstr>
      <vt:lpstr>File formats</vt:lpstr>
      <vt:lpstr>Figure production</vt:lpstr>
      <vt:lpstr>Data Visualization in Practice</vt:lpstr>
      <vt:lpstr>Download codes</vt:lpstr>
      <vt:lpstr>Data for visualization example</vt:lpstr>
      <vt:lpstr>Demo</vt:lpstr>
      <vt:lpstr>Take-home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design a representative data visualization in research paper?</dc:title>
  <dc:creator>Microsoft Office User</dc:creator>
  <cp:lastModifiedBy>Microsoft Office User</cp:lastModifiedBy>
  <cp:revision>593</cp:revision>
  <dcterms:created xsi:type="dcterms:W3CDTF">2022-08-09T09:17:03Z</dcterms:created>
  <dcterms:modified xsi:type="dcterms:W3CDTF">2022-08-12T22:08:33Z</dcterms:modified>
</cp:coreProperties>
</file>